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1" r:id="rId1"/>
  </p:sldMasterIdLst>
  <p:notesMasterIdLst>
    <p:notesMasterId r:id="rId25"/>
  </p:notesMasterIdLst>
  <p:sldIdLst>
    <p:sldId id="282" r:id="rId2"/>
    <p:sldId id="276" r:id="rId3"/>
    <p:sldId id="283" r:id="rId4"/>
    <p:sldId id="301" r:id="rId5"/>
    <p:sldId id="304" r:id="rId6"/>
    <p:sldId id="302" r:id="rId7"/>
    <p:sldId id="287" r:id="rId8"/>
    <p:sldId id="303" r:id="rId9"/>
    <p:sldId id="305" r:id="rId10"/>
    <p:sldId id="290" r:id="rId11"/>
    <p:sldId id="291" r:id="rId12"/>
    <p:sldId id="299" r:id="rId13"/>
    <p:sldId id="292" r:id="rId14"/>
    <p:sldId id="294" r:id="rId15"/>
    <p:sldId id="306" r:id="rId16"/>
    <p:sldId id="295" r:id="rId17"/>
    <p:sldId id="296" r:id="rId18"/>
    <p:sldId id="297" r:id="rId19"/>
    <p:sldId id="298" r:id="rId20"/>
    <p:sldId id="288" r:id="rId21"/>
    <p:sldId id="289" r:id="rId22"/>
    <p:sldId id="275" r:id="rId23"/>
    <p:sldId id="300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Lora" pitchFamily="2" charset="-18"/>
      <p:regular r:id="rId32"/>
      <p:bold r:id="rId33"/>
      <p:italic r:id="rId34"/>
      <p:boldItalic r:id="rId35"/>
    </p:embeddedFont>
    <p:embeddedFont>
      <p:font typeface="Montserrat" panose="00000500000000000000" pitchFamily="2" charset="-18"/>
      <p:regular r:id="rId36"/>
      <p:bold r:id="rId37"/>
      <p:italic r:id="rId38"/>
      <p:boldItalic r:id="rId39"/>
    </p:embeddedFont>
    <p:embeddedFont>
      <p:font typeface="Roboto" panose="02000000000000000000" pitchFamily="2" charset="0"/>
      <p:regular r:id="rId40"/>
      <p:bold r:id="rId41"/>
      <p:italic r:id="rId42"/>
      <p:boldItalic r:id="rId43"/>
    </p:embeddedFont>
  </p:embeddedFontLst>
  <p:defaultTextStyle>
    <a:defPPr>
      <a:defRPr lang="cs-CZ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B9DB8F-9700-D96A-EFC4-FAD9D56A11CB}" name="Ondřej Šmíd" initials="OŠ" userId="T9+MShvH3dxCtZXllaIdkt/nkxVOZLjXyOQNEVxSdCk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271"/>
    <a:srgbClr val="1EA2C1"/>
    <a:srgbClr val="B97F05"/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62" autoAdjust="0"/>
    <p:restoredTop sz="94707" autoAdjust="0"/>
  </p:normalViewPr>
  <p:slideViewPr>
    <p:cSldViewPr snapToGrid="0" snapToObjects="1">
      <p:cViewPr varScale="1">
        <p:scale>
          <a:sx n="112" d="100"/>
          <a:sy n="112" d="100"/>
        </p:scale>
        <p:origin x="370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F1074-D74A-C54A-B92A-A5F9B20822A6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28021-88B5-4344-B1EA-736661345B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82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93F0F-9B84-411F-A57C-91E3793EAE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651272"/>
            <a:ext cx="6858000" cy="1790700"/>
          </a:xfrm>
        </p:spPr>
        <p:txBody>
          <a:bodyPr anchor="b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cs-CZ" dirty="0"/>
              <a:t>Kliknutím vložte 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5B2D868-8EFF-4FB9-8F8C-CF8F3E1C71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vložte místo a datum</a:t>
            </a:r>
          </a:p>
        </p:txBody>
      </p:sp>
    </p:spTree>
    <p:extLst>
      <p:ext uri="{BB962C8B-B14F-4D97-AF65-F5344CB8AC3E}">
        <p14:creationId xmlns:p14="http://schemas.microsoft.com/office/powerpoint/2010/main" val="275366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uhý snímek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5EF59-985B-4740-952D-BD6C33A15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5" y="2160000"/>
            <a:ext cx="3670069" cy="2311200"/>
          </a:xfrm>
        </p:spPr>
        <p:txBody>
          <a:bodyPr anchor="t">
            <a:normAutofit/>
          </a:bodyPr>
          <a:lstStyle>
            <a:lvl1pPr algn="l">
              <a:defRPr sz="2500" b="0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cs-CZ" dirty="0"/>
              <a:t>Kliknutím vložte text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325E82-F719-444E-B004-ACD129F57C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1350000"/>
            <a:ext cx="7776000" cy="54000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95" indent="0" algn="ctr">
              <a:buNone/>
              <a:defRPr sz="2000"/>
            </a:lvl2pPr>
            <a:lvl3pPr marL="914390" indent="0" algn="ctr">
              <a:buNone/>
              <a:defRPr sz="1800"/>
            </a:lvl3pPr>
            <a:lvl4pPr marL="1371587" indent="0" algn="ctr">
              <a:buNone/>
              <a:defRPr sz="1600"/>
            </a:lvl4pPr>
            <a:lvl5pPr marL="1828782" indent="0" algn="ctr">
              <a:buNone/>
              <a:defRPr sz="1600"/>
            </a:lvl5pPr>
            <a:lvl6pPr marL="2285977" indent="0" algn="ctr">
              <a:buNone/>
              <a:defRPr sz="1600"/>
            </a:lvl6pPr>
            <a:lvl7pPr marL="2743172" indent="0" algn="ctr">
              <a:buNone/>
              <a:defRPr sz="1600"/>
            </a:lvl7pPr>
            <a:lvl8pPr marL="3200368" indent="0" algn="ctr">
              <a:buNone/>
              <a:defRPr sz="1600"/>
            </a:lvl8pPr>
            <a:lvl9pPr marL="3657564" indent="0" algn="ctr">
              <a:buNone/>
              <a:defRPr sz="1600"/>
            </a:lvl9pPr>
          </a:lstStyle>
          <a:p>
            <a:r>
              <a:rPr lang="cs-CZ" dirty="0"/>
              <a:t>Kliknutím vložte nadpis</a:t>
            </a:r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0A44AF1B-32DD-4885-8661-78A6FD96F8F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9AC0E4-812B-304E-B187-27242D22869D}" type="datetime1">
              <a:rPr lang="cs-CZ" smtClean="0"/>
              <a:t>27.11.2025</a:t>
            </a:fld>
            <a:endParaRPr lang="cs-CZ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4BA015EC-9E0D-43C2-83D8-912849D677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C17B08-A2BA-A044-9E7F-05C5A8570949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28B78CC5-8B66-411B-8A63-0553BFA506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24005" y="2160002"/>
            <a:ext cx="3670069" cy="2311199"/>
          </a:xfrm>
        </p:spPr>
        <p:txBody>
          <a:bodyPr>
            <a:normAutofit/>
          </a:bodyPr>
          <a:lstStyle>
            <a:lvl1pPr marL="0" indent="0" algn="l">
              <a:buNone/>
              <a:defRPr sz="2500" b="0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Kliknutím vložte text</a:t>
            </a:r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5DA48655-57AE-4904-AFEA-B370261B1D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283500"/>
            <a:ext cx="5760000" cy="378000"/>
          </a:xfrm>
        </p:spPr>
        <p:txBody>
          <a:bodyPr>
            <a:normAutofit/>
          </a:bodyPr>
          <a:lstStyle>
            <a:lvl1pPr marL="0" marR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název prezentace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40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ruhý snímek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5EF59-985B-4740-952D-BD6C33A15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2160000"/>
            <a:ext cx="6436174" cy="2311200"/>
          </a:xfrm>
        </p:spPr>
        <p:txBody>
          <a:bodyPr anchor="t">
            <a:normAutofit/>
          </a:bodyPr>
          <a:lstStyle>
            <a:lvl1pPr algn="l">
              <a:defRPr sz="2500" b="0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cs-CZ" dirty="0"/>
              <a:t>Kliknutím vložte text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325E82-F719-444E-B004-ACD129F57C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1350000"/>
            <a:ext cx="6436174" cy="54000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95" indent="0" algn="ctr">
              <a:buNone/>
              <a:defRPr sz="2000"/>
            </a:lvl2pPr>
            <a:lvl3pPr marL="914390" indent="0" algn="ctr">
              <a:buNone/>
              <a:defRPr sz="1800"/>
            </a:lvl3pPr>
            <a:lvl4pPr marL="1371587" indent="0" algn="ctr">
              <a:buNone/>
              <a:defRPr sz="1600"/>
            </a:lvl4pPr>
            <a:lvl5pPr marL="1828782" indent="0" algn="ctr">
              <a:buNone/>
              <a:defRPr sz="1600"/>
            </a:lvl5pPr>
            <a:lvl6pPr marL="2285977" indent="0" algn="ctr">
              <a:buNone/>
              <a:defRPr sz="1600"/>
            </a:lvl6pPr>
            <a:lvl7pPr marL="2743172" indent="0" algn="ctr">
              <a:buNone/>
              <a:defRPr sz="1600"/>
            </a:lvl7pPr>
            <a:lvl8pPr marL="3200368" indent="0" algn="ctr">
              <a:buNone/>
              <a:defRPr sz="1600"/>
            </a:lvl8pPr>
            <a:lvl9pPr marL="3657564" indent="0" algn="ctr">
              <a:buNone/>
              <a:defRPr sz="1600"/>
            </a:lvl9pPr>
          </a:lstStyle>
          <a:p>
            <a:r>
              <a:rPr lang="cs-CZ" dirty="0"/>
              <a:t>Kliknutím vložte nadpis</a:t>
            </a:r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0A44AF1B-32DD-4885-8661-78A6FD96F8F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9AC0E4-812B-304E-B187-27242D22869D}" type="datetime1">
              <a:rPr lang="cs-CZ" smtClean="0"/>
              <a:t>27.11.2025</a:t>
            </a:fld>
            <a:endParaRPr lang="cs-CZ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4BA015EC-9E0D-43C2-83D8-912849D677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C17B08-A2BA-A044-9E7F-05C5A8570949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5DA48655-57AE-4904-AFEA-B370261B1D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283263"/>
            <a:ext cx="5760000" cy="378000"/>
          </a:xfrm>
        </p:spPr>
        <p:txBody>
          <a:bodyPr>
            <a:normAutofit/>
          </a:bodyPr>
          <a:lstStyle>
            <a:lvl1pPr marL="0" marR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název prezentace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80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5EF59-985B-4740-952D-BD6C33A15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5" y="4322192"/>
            <a:ext cx="7703999" cy="524311"/>
          </a:xfrm>
        </p:spPr>
        <p:txBody>
          <a:bodyPr anchor="t">
            <a:normAutofit/>
          </a:bodyPr>
          <a:lstStyle>
            <a:lvl1pPr algn="ctr">
              <a:defRPr sz="2500" b="0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cs-CZ" dirty="0"/>
              <a:t>Kliknutím vložte text</a:t>
            </a:r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0A44AF1B-32DD-4885-8661-78A6FD96F8F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9AC0E4-812B-304E-B187-27242D22869D}" type="datetime1">
              <a:rPr lang="cs-CZ" smtClean="0"/>
              <a:t>27.11.2025</a:t>
            </a:fld>
            <a:endParaRPr lang="cs-CZ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4BA015EC-9E0D-43C2-83D8-912849D677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C17B08-A2BA-A044-9E7F-05C5A8570949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5DA48655-57AE-4904-AFEA-B370261B1D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283500"/>
            <a:ext cx="5760000" cy="378000"/>
          </a:xfrm>
        </p:spPr>
        <p:txBody>
          <a:bodyPr>
            <a:noAutofit/>
          </a:bodyPr>
          <a:lstStyle>
            <a:lvl1pPr marL="0" marR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název prezentace</a:t>
            </a:r>
          </a:p>
          <a:p>
            <a:pPr lvl="0"/>
            <a:endParaRPr lang="cs-CZ" dirty="0"/>
          </a:p>
        </p:txBody>
      </p:sp>
      <p:sp>
        <p:nvSpPr>
          <p:cNvPr id="7" name="Zástupný obsah 7">
            <a:extLst>
              <a:ext uri="{FF2B5EF4-FFF2-40B4-BE49-F238E27FC236}">
                <a16:creationId xmlns:a16="http://schemas.microsoft.com/office/drawing/2014/main" id="{16DE1DF7-3679-164F-AEE0-F9AEA8D2A35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810001"/>
            <a:ext cx="9144000" cy="3317582"/>
          </a:xfrm>
        </p:spPr>
        <p:txBody>
          <a:bodyPr>
            <a:normAutofit/>
          </a:bodyPr>
          <a:lstStyle>
            <a:lvl1pPr marL="0" marR="0" indent="0" algn="ctr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obsah</a:t>
            </a:r>
          </a:p>
        </p:txBody>
      </p:sp>
    </p:spTree>
    <p:extLst>
      <p:ext uri="{BB962C8B-B14F-4D97-AF65-F5344CB8AC3E}">
        <p14:creationId xmlns:p14="http://schemas.microsoft.com/office/powerpoint/2010/main" val="124635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ruhý snímek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5EF59-985B-4740-952D-BD6C33A15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5" y="2160000"/>
            <a:ext cx="3670069" cy="2311200"/>
          </a:xfrm>
        </p:spPr>
        <p:txBody>
          <a:bodyPr anchor="t">
            <a:normAutofit/>
          </a:bodyPr>
          <a:lstStyle>
            <a:lvl1pPr algn="l">
              <a:defRPr sz="2500" b="0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cs-CZ" dirty="0"/>
              <a:t>Kliknutím vložte text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325E82-F719-444E-B004-ACD129F57C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1350000"/>
            <a:ext cx="7776000" cy="54000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95" indent="0" algn="ctr">
              <a:buNone/>
              <a:defRPr sz="2000"/>
            </a:lvl2pPr>
            <a:lvl3pPr marL="914390" indent="0" algn="ctr">
              <a:buNone/>
              <a:defRPr sz="1800"/>
            </a:lvl3pPr>
            <a:lvl4pPr marL="1371587" indent="0" algn="ctr">
              <a:buNone/>
              <a:defRPr sz="1600"/>
            </a:lvl4pPr>
            <a:lvl5pPr marL="1828782" indent="0" algn="ctr">
              <a:buNone/>
              <a:defRPr sz="1600"/>
            </a:lvl5pPr>
            <a:lvl6pPr marL="2285977" indent="0" algn="ctr">
              <a:buNone/>
              <a:defRPr sz="1600"/>
            </a:lvl6pPr>
            <a:lvl7pPr marL="2743172" indent="0" algn="ctr">
              <a:buNone/>
              <a:defRPr sz="1600"/>
            </a:lvl7pPr>
            <a:lvl8pPr marL="3200368" indent="0" algn="ctr">
              <a:buNone/>
              <a:defRPr sz="1600"/>
            </a:lvl8pPr>
            <a:lvl9pPr marL="3657564" indent="0" algn="ctr">
              <a:buNone/>
              <a:defRPr sz="1600"/>
            </a:lvl9pPr>
          </a:lstStyle>
          <a:p>
            <a:r>
              <a:rPr lang="cs-CZ" dirty="0"/>
              <a:t>Kliknutím vložte nadpis</a:t>
            </a:r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0A44AF1B-32DD-4885-8661-78A6FD96F8F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9AC0E4-812B-304E-B187-27242D22869D}" type="datetime1">
              <a:rPr lang="cs-CZ" smtClean="0"/>
              <a:t>27.11.2025</a:t>
            </a:fld>
            <a:endParaRPr lang="cs-CZ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4BA015EC-9E0D-43C2-83D8-912849D677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C17B08-A2BA-A044-9E7F-05C5A8570949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28B78CC5-8B66-411B-8A63-0553BFA506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24005" y="2160002"/>
            <a:ext cx="3670069" cy="2311199"/>
          </a:xfrm>
        </p:spPr>
        <p:txBody>
          <a:bodyPr>
            <a:normAutofit/>
          </a:bodyPr>
          <a:lstStyle>
            <a:lvl1pPr marL="0" indent="0" algn="l">
              <a:buNone/>
              <a:defRPr sz="2500" b="0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Kliknutím vložte text</a:t>
            </a:r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5DA48655-57AE-4904-AFEA-B370261B1D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283500"/>
            <a:ext cx="5760000" cy="378000"/>
          </a:xfrm>
        </p:spPr>
        <p:txBody>
          <a:bodyPr>
            <a:normAutofit/>
          </a:bodyPr>
          <a:lstStyle>
            <a:lvl1pPr marL="0" marR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název prezentace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45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5EF59-985B-4740-952D-BD6C33A15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2160000"/>
            <a:ext cx="3240000" cy="2430000"/>
          </a:xfrm>
        </p:spPr>
        <p:txBody>
          <a:bodyPr anchor="t">
            <a:normAutofit/>
          </a:bodyPr>
          <a:lstStyle>
            <a:lvl1pPr algn="l">
              <a:defRPr sz="2500" b="0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cs-CZ" dirty="0"/>
              <a:t>Kliknutím vložte text</a:t>
            </a:r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0A44AF1B-32DD-4885-8661-78A6FD96F8F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9AC0E4-812B-304E-B187-27242D22869D}" type="datetime1">
              <a:rPr lang="cs-CZ" smtClean="0"/>
              <a:t>27.11.2025</a:t>
            </a:fld>
            <a:endParaRPr lang="cs-CZ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4BA015EC-9E0D-43C2-83D8-912849D677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C17B08-A2BA-A044-9E7F-05C5A8570949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5DA48655-57AE-4904-AFEA-B370261B1D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3" y="283500"/>
            <a:ext cx="5760000" cy="378000"/>
          </a:xfrm>
        </p:spPr>
        <p:txBody>
          <a:bodyPr>
            <a:normAutofit/>
          </a:bodyPr>
          <a:lstStyle>
            <a:lvl1pPr marL="0" marR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název prezentace</a:t>
            </a:r>
          </a:p>
          <a:p>
            <a:pPr lvl="0"/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625D78E-3252-4FF9-89B2-171022852B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999" y="1350000"/>
            <a:ext cx="3240000" cy="67500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Kliknutím vložte nadpis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4E536E48-F043-2E48-A951-91A381DA938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464000" y="810000"/>
            <a:ext cx="4680000" cy="4347000"/>
          </a:xfrm>
        </p:spPr>
        <p:txBody>
          <a:bodyPr>
            <a:normAutofit/>
          </a:bodyPr>
          <a:lstStyle>
            <a:lvl1pPr marL="0" marR="0" indent="0" algn="ctr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obsah</a:t>
            </a:r>
          </a:p>
        </p:txBody>
      </p:sp>
    </p:spTree>
    <p:extLst>
      <p:ext uri="{BB962C8B-B14F-4D97-AF65-F5344CB8AC3E}">
        <p14:creationId xmlns:p14="http://schemas.microsoft.com/office/powerpoint/2010/main" val="302872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5EF59-985B-4740-952D-BD6C33A15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8000" y="2160000"/>
            <a:ext cx="3240000" cy="2430000"/>
          </a:xfrm>
        </p:spPr>
        <p:txBody>
          <a:bodyPr anchor="t">
            <a:normAutofit/>
          </a:bodyPr>
          <a:lstStyle>
            <a:lvl1pPr algn="l">
              <a:defRPr sz="2500" b="0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cs-CZ" dirty="0"/>
              <a:t>Kliknutím vložte text</a:t>
            </a:r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0A44AF1B-32DD-4885-8661-78A6FD96F8F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9AC0E4-812B-304E-B187-27242D22869D}" type="datetime1">
              <a:rPr lang="cs-CZ" smtClean="0"/>
              <a:t>27.11.2025</a:t>
            </a:fld>
            <a:endParaRPr lang="cs-CZ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4BA015EC-9E0D-43C2-83D8-912849D677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C17B08-A2BA-A044-9E7F-05C5A8570949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5DA48655-57AE-4904-AFEA-B370261B1D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3" y="283500"/>
            <a:ext cx="5760000" cy="378000"/>
          </a:xfrm>
        </p:spPr>
        <p:txBody>
          <a:bodyPr>
            <a:normAutofit/>
          </a:bodyPr>
          <a:lstStyle>
            <a:lvl1pPr marL="0" marR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název prezentace</a:t>
            </a:r>
          </a:p>
          <a:p>
            <a:pPr lvl="0"/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625D78E-3252-4FF9-89B2-171022852B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48000" y="1350000"/>
            <a:ext cx="3240000" cy="675000"/>
          </a:xfrm>
        </p:spPr>
        <p:txBody>
          <a:bodyPr/>
          <a:lstStyle>
            <a:lvl1pPr marL="0" indent="0" algn="l">
              <a:buNone/>
              <a:defRPr b="1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Kliknutím vložte nadpis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9A83D35-E348-9B4C-8E03-4DF28D1E0C9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810000"/>
            <a:ext cx="4680000" cy="4347000"/>
          </a:xfrm>
        </p:spPr>
        <p:txBody>
          <a:bodyPr>
            <a:normAutofit/>
          </a:bodyPr>
          <a:lstStyle>
            <a:lvl1pPr marL="0" marR="0" indent="0" algn="ctr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obsah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765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- velk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0A44AF1B-32DD-4885-8661-78A6FD96F8F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9AC0E4-812B-304E-B187-27242D22869D}" type="datetime1">
              <a:rPr lang="cs-CZ" smtClean="0"/>
              <a:t>27.11.2025</a:t>
            </a:fld>
            <a:endParaRPr lang="cs-CZ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4BA015EC-9E0D-43C2-83D8-912849D677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C17B08-A2BA-A044-9E7F-05C5A8570949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5DA48655-57AE-4904-AFEA-B370261B1D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283500"/>
            <a:ext cx="5760000" cy="378000"/>
          </a:xfrm>
        </p:spPr>
        <p:txBody>
          <a:bodyPr>
            <a:normAutofit/>
          </a:bodyPr>
          <a:lstStyle>
            <a:lvl1pPr marL="0" marR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název prezentace</a:t>
            </a:r>
          </a:p>
          <a:p>
            <a:pPr lvl="0"/>
            <a:endParaRPr lang="cs-CZ" dirty="0"/>
          </a:p>
        </p:txBody>
      </p:sp>
      <p:sp>
        <p:nvSpPr>
          <p:cNvPr id="7" name="Zástupný obsah 7">
            <a:extLst>
              <a:ext uri="{FF2B5EF4-FFF2-40B4-BE49-F238E27FC236}">
                <a16:creationId xmlns:a16="http://schemas.microsoft.com/office/drawing/2014/main" id="{A6EB3056-609E-8544-A298-15F20C98996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810000"/>
            <a:ext cx="9144000" cy="4347000"/>
          </a:xfrm>
        </p:spPr>
        <p:txBody>
          <a:bodyPr>
            <a:normAutofit/>
          </a:bodyPr>
          <a:lstStyle>
            <a:lvl1pPr marL="0" marR="0" indent="0" algn="ctr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i="0">
                <a:solidFill>
                  <a:srgbClr val="18327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Kliknutím vložte obsah</a:t>
            </a:r>
          </a:p>
        </p:txBody>
      </p:sp>
    </p:spTree>
    <p:extLst>
      <p:ext uri="{BB962C8B-B14F-4D97-AF65-F5344CB8AC3E}">
        <p14:creationId xmlns:p14="http://schemas.microsoft.com/office/powerpoint/2010/main" val="190154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5EF59-985B-4740-952D-BD6C33A159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6000" y="3240000"/>
            <a:ext cx="6840000" cy="810000"/>
          </a:xfrm>
        </p:spPr>
        <p:txBody>
          <a:bodyPr anchor="ctr">
            <a:normAutofit/>
          </a:bodyPr>
          <a:lstStyle>
            <a:lvl1pPr algn="ctr">
              <a:defRPr sz="2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cs-CZ" dirty="0"/>
              <a:t>Kliknutím vložte jméno a příjmení, funkci </a:t>
            </a:r>
            <a:br>
              <a:rPr lang="cs-CZ" dirty="0"/>
            </a:br>
            <a:r>
              <a:rPr lang="cs-CZ" dirty="0"/>
              <a:t>a kontakt na prezentujícího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325E82-F719-444E-B004-ACD129F57C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6000" y="1485000"/>
            <a:ext cx="6840000" cy="14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95" indent="0" algn="ctr">
              <a:buNone/>
              <a:defRPr sz="2000"/>
            </a:lvl2pPr>
            <a:lvl3pPr marL="914390" indent="0" algn="ctr">
              <a:buNone/>
              <a:defRPr sz="1800"/>
            </a:lvl3pPr>
            <a:lvl4pPr marL="1371587" indent="0" algn="ctr">
              <a:buNone/>
              <a:defRPr sz="1600"/>
            </a:lvl4pPr>
            <a:lvl5pPr marL="1828782" indent="0" algn="ctr">
              <a:buNone/>
              <a:defRPr sz="1600"/>
            </a:lvl5pPr>
            <a:lvl6pPr marL="2285977" indent="0" algn="ctr">
              <a:buNone/>
              <a:defRPr sz="1600"/>
            </a:lvl6pPr>
            <a:lvl7pPr marL="2743172" indent="0" algn="ctr">
              <a:buNone/>
              <a:defRPr sz="1600"/>
            </a:lvl7pPr>
            <a:lvl8pPr marL="3200368" indent="0" algn="ctr">
              <a:buNone/>
              <a:defRPr sz="1600"/>
            </a:lvl8pPr>
            <a:lvl9pPr marL="3657564" indent="0" algn="ctr">
              <a:buNone/>
              <a:defRPr sz="1600"/>
            </a:lvl9pPr>
          </a:lstStyle>
          <a:p>
            <a:r>
              <a:rPr lang="cs-CZ" dirty="0"/>
              <a:t>Kliknutím vložte název prezentace</a:t>
            </a:r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0A44AF1B-32DD-4885-8661-78A6FD96F8F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9AC0E4-812B-304E-B187-27242D22869D}" type="datetime1">
              <a:rPr lang="cs-CZ" smtClean="0"/>
              <a:t>27.11.2025</a:t>
            </a:fld>
            <a:endParaRPr lang="cs-CZ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4BA015EC-9E0D-43C2-83D8-912849D677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C17B08-A2BA-A044-9E7F-05C5A8570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41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1BEEB34-1AE3-9548-96DD-67FF39657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57B4E4E-6CA1-8649-A305-0B58A16B4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3EA266-197F-654F-9407-85739458A0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AC0E4-812B-304E-B187-27242D22869D}" type="datetime1">
              <a:rPr lang="cs-CZ" smtClean="0"/>
              <a:t>27.11.2025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1B2762-260E-184D-BA40-349C5F30F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247755-DB8B-024A-AAAA-3358B177A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17B08-A2BA-A044-9E7F-05C5A8570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48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12" r:id="rId2"/>
    <p:sldLayoutId id="2147483766" r:id="rId3"/>
    <p:sldLayoutId id="2147483760" r:id="rId4"/>
    <p:sldLayoutId id="2147483767" r:id="rId5"/>
    <p:sldLayoutId id="2147483761" r:id="rId6"/>
    <p:sldLayoutId id="2147483762" r:id="rId7"/>
    <p:sldLayoutId id="2147483763" r:id="rId8"/>
    <p:sldLayoutId id="2147483764" r:id="rId9"/>
  </p:sldLayoutIdLst>
  <p:hf sldNum="0" hdr="0" ftr="0" dt="0"/>
  <p:txStyles>
    <p:titleStyle>
      <a:lvl1pPr algn="l" defTabSz="91439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8" indent="-228598" algn="l" defTabSz="91439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3" indent="-228598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8" indent="-228598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4" indent="-228598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0" indent="-228598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5" indent="-228598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8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5" indent="-228598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2" indent="-228598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2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4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mobilita-ieep.cz/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hyperlink" Target="https://www.facebook.com/dopravamobilita" TargetMode="External"/><Relationship Id="rId4" Type="http://schemas.openxmlformats.org/officeDocument/2006/relationships/hyperlink" Target="http://www.ieep.cz/en" TargetMode="External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/>
          <a:srcRect l="50000" t="20073" r="10067" b="54337"/>
          <a:stretch/>
        </p:blipFill>
        <p:spPr>
          <a:xfrm>
            <a:off x="0" y="34120"/>
            <a:ext cx="9144001" cy="51435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445062" y="1850311"/>
            <a:ext cx="8253876" cy="1848232"/>
          </a:xfrm>
        </p:spPr>
        <p:txBody>
          <a:bodyPr anchor="ctr">
            <a:normAutofit/>
          </a:bodyPr>
          <a:lstStyle/>
          <a:p>
            <a:r>
              <a:rPr lang="cs-CZ" sz="3200" cap="all" dirty="0">
                <a:latin typeface="Montserrat" panose="00000500000000000000" pitchFamily="2" charset="-18"/>
              </a:rPr>
              <a:t>METODIKA ATRAKTIV </a:t>
            </a:r>
            <a:r>
              <a:rPr lang="cs-CZ" sz="2000" cap="all" dirty="0">
                <a:latin typeface="Montserrat" panose="00000500000000000000" pitchFamily="2" charset="-18"/>
              </a:rPr>
              <a:t>– aktuální stav</a:t>
            </a:r>
            <a:br>
              <a:rPr lang="cs-CZ" sz="3200" cap="all" dirty="0">
                <a:latin typeface="Montserrat" panose="00000500000000000000" pitchFamily="2" charset="-18"/>
              </a:rPr>
            </a:br>
            <a:br>
              <a:rPr lang="cs-CZ" sz="3200" cap="all" dirty="0">
                <a:latin typeface="Montserrat" panose="00000500000000000000" pitchFamily="2" charset="-18"/>
              </a:rPr>
            </a:br>
            <a:r>
              <a:rPr lang="cs-CZ" sz="2000" cap="all" dirty="0">
                <a:latin typeface="Montserrat" panose="00000500000000000000" pitchFamily="2" charset="-18"/>
              </a:rPr>
              <a:t>Projekt </a:t>
            </a:r>
            <a:r>
              <a:rPr lang="cs-CZ" sz="2000" cap="all" dirty="0" err="1">
                <a:latin typeface="Montserrat" panose="00000500000000000000" pitchFamily="2" charset="-18"/>
              </a:rPr>
              <a:t>atraktiv</a:t>
            </a:r>
            <a:r>
              <a:rPr lang="cs-CZ" sz="2000" cap="all" dirty="0">
                <a:latin typeface="Montserrat" panose="00000500000000000000" pitchFamily="2" charset="-18"/>
              </a:rPr>
              <a:t> </a:t>
            </a:r>
            <a:br>
              <a:rPr lang="cs-CZ" sz="2000" cap="all" dirty="0">
                <a:latin typeface="Montserrat" panose="00000500000000000000" pitchFamily="2" charset="-18"/>
              </a:rPr>
            </a:br>
            <a:br>
              <a:rPr lang="cs-CZ" sz="2000" cap="all" dirty="0">
                <a:latin typeface="Montserrat" panose="00000500000000000000" pitchFamily="2" charset="-18"/>
              </a:rPr>
            </a:br>
            <a:r>
              <a:rPr lang="cs-CZ" sz="2000" cap="all" dirty="0">
                <a:latin typeface="Montserrat" panose="00000500000000000000" pitchFamily="2" charset="-18"/>
              </a:rPr>
              <a:t>Radomíra Jordová 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445062" y="3649508"/>
            <a:ext cx="8253875" cy="882032"/>
          </a:xfrm>
        </p:spPr>
        <p:txBody>
          <a:bodyPr anchor="ctr">
            <a:normAutofit/>
          </a:bodyPr>
          <a:lstStyle/>
          <a:p>
            <a:r>
              <a:rPr lang="cs-CZ" sz="1800" i="1" dirty="0">
                <a:latin typeface="Lora" charset="-18"/>
              </a:rPr>
              <a:t>27.11. 2025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152" y="514219"/>
            <a:ext cx="2623658" cy="836186"/>
          </a:xfrm>
          <a:prstGeom prst="rect">
            <a:avLst/>
          </a:prstGeom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6C88C61E-206C-B246-A993-249BCF06C06F}"/>
              </a:ext>
            </a:extLst>
          </p:cNvPr>
          <p:cNvGrpSpPr/>
          <p:nvPr/>
        </p:nvGrpSpPr>
        <p:grpSpPr>
          <a:xfrm>
            <a:off x="0" y="4439081"/>
            <a:ext cx="9144000" cy="718068"/>
            <a:chOff x="0" y="4425433"/>
            <a:chExt cx="9144000" cy="718068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792DC4EE-158B-FF44-9314-EB76EC4551D5}"/>
                </a:ext>
              </a:extLst>
            </p:cNvPr>
            <p:cNvSpPr/>
            <p:nvPr/>
          </p:nvSpPr>
          <p:spPr>
            <a:xfrm>
              <a:off x="0" y="4425433"/>
              <a:ext cx="9144000" cy="7180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" name="Obrázek 2">
              <a:extLst>
                <a:ext uri="{FF2B5EF4-FFF2-40B4-BE49-F238E27FC236}">
                  <a16:creationId xmlns:a16="http://schemas.microsoft.com/office/drawing/2014/main" id="{2444D4B7-E239-4340-B79E-36E49E045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074" y="4545909"/>
              <a:ext cx="2031152" cy="45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Obrázek 5">
              <a:extLst>
                <a:ext uri="{FF2B5EF4-FFF2-40B4-BE49-F238E27FC236}">
                  <a16:creationId xmlns:a16="http://schemas.microsoft.com/office/drawing/2014/main" id="{255D39B5-A4AF-FA4A-BA80-AC2C45EDC3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299" y="4657293"/>
              <a:ext cx="2057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1" descr="C:\Users\hana.bruhova\AppData\Local\Microsoft\Windows\INetCache\Content.Word\logo_TACR_zakl.png">
              <a:extLst>
                <a:ext uri="{FF2B5EF4-FFF2-40B4-BE49-F238E27FC236}">
                  <a16:creationId xmlns:a16="http://schemas.microsoft.com/office/drawing/2014/main" id="{2B713F15-C635-BA4F-BC29-6A1C8FC72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5649" y="4504893"/>
              <a:ext cx="5334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2560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47" name="Podnadpis 46"/>
          <p:cNvSpPr>
            <a:spLocks noGrp="1"/>
          </p:cNvSpPr>
          <p:nvPr>
            <p:ph type="subTitle" idx="1"/>
          </p:nvPr>
        </p:nvSpPr>
        <p:spPr>
          <a:xfrm>
            <a:off x="719999" y="1350000"/>
            <a:ext cx="7671525" cy="540000"/>
          </a:xfrm>
        </p:spPr>
        <p:txBody>
          <a:bodyPr anchor="ctr">
            <a:normAutofit/>
          </a:bodyPr>
          <a:lstStyle/>
          <a:p>
            <a:r>
              <a:rPr lang="cs-CZ" sz="2400" cap="all" dirty="0">
                <a:solidFill>
                  <a:srgbClr val="1EA2C1"/>
                </a:solidFill>
                <a:latin typeface="Montserrat" panose="00000500000000000000" pitchFamily="2" charset="-18"/>
              </a:rPr>
              <a:t>HLAVNÍ LINIE METODIKY  </a:t>
            </a:r>
          </a:p>
        </p:txBody>
      </p:sp>
      <p:sp>
        <p:nvSpPr>
          <p:cNvPr id="37" name="Nadpis 32"/>
          <p:cNvSpPr txBox="1">
            <a:spLocks/>
          </p:cNvSpPr>
          <p:nvPr/>
        </p:nvSpPr>
        <p:spPr>
          <a:xfrm>
            <a:off x="720000" y="2160000"/>
            <a:ext cx="6436174" cy="2311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38" name="Podnadpis 33"/>
          <p:cNvSpPr txBox="1">
            <a:spLocks/>
          </p:cNvSpPr>
          <p:nvPr/>
        </p:nvSpPr>
        <p:spPr>
          <a:xfrm>
            <a:off x="720000" y="1350000"/>
            <a:ext cx="6436174" cy="540000"/>
          </a:xfrm>
          <a:prstGeom prst="rect">
            <a:avLst/>
          </a:prstGeom>
        </p:spPr>
        <p:txBody>
          <a:bodyPr>
            <a:normAutofit/>
          </a:bodyPr>
          <a:lstStyle>
            <a:lvl1pPr marL="228598" indent="-228598" algn="l" defTabSz="91439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88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4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7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2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32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49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65687"/>
            <a:ext cx="5760000" cy="378000"/>
          </a:xfrm>
        </p:spPr>
        <p:txBody>
          <a:bodyPr anchor="ctr">
            <a:normAutofit/>
          </a:bodyPr>
          <a:lstStyle/>
          <a:p>
            <a:r>
              <a:rPr lang="cs-CZ" sz="1800" cap="all" dirty="0">
                <a:latin typeface="Montserrat" panose="00000500000000000000" pitchFamily="2" charset="-18"/>
              </a:rPr>
              <a:t>METODIKA ATRAKTIV </a:t>
            </a:r>
            <a:endParaRPr lang="cs-CZ" sz="1800" dirty="0">
              <a:latin typeface="Lora" pitchFamily="2" charset="-1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99F9721-E70F-4D2A-B437-72A621C791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360000" y="2125711"/>
            <a:ext cx="7999708" cy="314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lang="cs-CZ" sz="14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Atraktivita</a:t>
            </a:r>
            <a:r>
              <a:rPr lang="cs-CZ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VHD a její atributy:   </a:t>
            </a:r>
            <a:br>
              <a:rPr lang="cs-CZ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s-CZ" sz="1400" dirty="0">
                <a:solidFill>
                  <a:srgbClr val="000000"/>
                </a:solidFill>
                <a:ea typeface="Calibri" panose="020F0502020204030204" pitchFamily="34" charset="0"/>
              </a:rPr>
              <a:t>- by měla být součástí </a:t>
            </a:r>
            <a:r>
              <a:rPr lang="cs-CZ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plánování strat. rozvoje měst / krajů a plánování VHD </a:t>
            </a:r>
            <a:br>
              <a:rPr lang="cs-CZ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s-CZ" sz="14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 urbánním i rurálním prostředí (soulad KPI) </a:t>
            </a:r>
            <a:b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cs-CZ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Plánování a implementace </a:t>
            </a: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kvalitních opatření pro zvýšení atraktivity VHD </a:t>
            </a:r>
            <a:b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 (metodická linie)</a:t>
            </a:r>
            <a:b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b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BC153855-D9DC-46EF-877A-F86A52A01E19}"/>
              </a:ext>
            </a:extLst>
          </p:cNvPr>
          <p:cNvSpPr/>
          <p:nvPr/>
        </p:nvSpPr>
        <p:spPr>
          <a:xfrm>
            <a:off x="784292" y="3930824"/>
            <a:ext cx="416257" cy="108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9BBBD92-D920-4752-B13A-26779348E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647" y="2718147"/>
            <a:ext cx="2425353" cy="242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64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47" name="Podnadpis 46"/>
          <p:cNvSpPr>
            <a:spLocks noGrp="1"/>
          </p:cNvSpPr>
          <p:nvPr>
            <p:ph type="subTitle" idx="1"/>
          </p:nvPr>
        </p:nvSpPr>
        <p:spPr>
          <a:xfrm>
            <a:off x="719999" y="921325"/>
            <a:ext cx="7671525" cy="540000"/>
          </a:xfrm>
        </p:spPr>
        <p:txBody>
          <a:bodyPr anchor="ctr">
            <a:normAutofit/>
          </a:bodyPr>
          <a:lstStyle/>
          <a:p>
            <a:r>
              <a:rPr lang="cs-CZ" sz="2400" cap="all" dirty="0">
                <a:solidFill>
                  <a:srgbClr val="1EA2C1"/>
                </a:solidFill>
                <a:latin typeface="Montserrat" panose="00000500000000000000" pitchFamily="2" charset="-18"/>
              </a:rPr>
              <a:t>OBSAH   </a:t>
            </a:r>
          </a:p>
        </p:txBody>
      </p:sp>
      <p:sp>
        <p:nvSpPr>
          <p:cNvPr id="37" name="Nadpis 32"/>
          <p:cNvSpPr txBox="1">
            <a:spLocks/>
          </p:cNvSpPr>
          <p:nvPr/>
        </p:nvSpPr>
        <p:spPr>
          <a:xfrm>
            <a:off x="720000" y="2160000"/>
            <a:ext cx="6436174" cy="2311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38" name="Podnadpis 33"/>
          <p:cNvSpPr txBox="1">
            <a:spLocks/>
          </p:cNvSpPr>
          <p:nvPr/>
        </p:nvSpPr>
        <p:spPr>
          <a:xfrm>
            <a:off x="720000" y="971846"/>
            <a:ext cx="6436174" cy="540000"/>
          </a:xfrm>
          <a:prstGeom prst="rect">
            <a:avLst/>
          </a:prstGeom>
        </p:spPr>
        <p:txBody>
          <a:bodyPr>
            <a:normAutofit/>
          </a:bodyPr>
          <a:lstStyle>
            <a:lvl1pPr marL="228598" indent="-228598" algn="l" defTabSz="91439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88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4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7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2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32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49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65687"/>
            <a:ext cx="5760000" cy="378000"/>
          </a:xfrm>
        </p:spPr>
        <p:txBody>
          <a:bodyPr anchor="ctr">
            <a:normAutofit/>
          </a:bodyPr>
          <a:lstStyle/>
          <a:p>
            <a:r>
              <a:rPr lang="cs-CZ" sz="1800" cap="all" dirty="0">
                <a:latin typeface="Montserrat" panose="00000500000000000000" pitchFamily="2" charset="-18"/>
              </a:rPr>
              <a:t>METODIKA ATRAKTIV </a:t>
            </a:r>
            <a:endParaRPr lang="cs-CZ" sz="1800" dirty="0">
              <a:latin typeface="Lora" pitchFamily="2" charset="-1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99F9721-E70F-4D2A-B437-72A621C791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443552" y="1393597"/>
            <a:ext cx="7980448" cy="582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lang="cs-CZ" sz="11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1. Co znamená atraktivita VHD</a:t>
            </a:r>
            <a:br>
              <a:rPr lang="cs-CZ" sz="11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s-CZ" sz="11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2. Kontext plánování VHD / MHD v ČR </a:t>
            </a:r>
            <a:br>
              <a:rPr lang="cs-CZ" sz="11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s-CZ" sz="11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3. Plánování a implementace kvalitních opatření pro zvýšení atraktivity VHD</a:t>
            </a:r>
            <a:br>
              <a:rPr lang="cs-CZ" sz="11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s-CZ" sz="11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3.1 Posouzení kvality a atraktivity současné nabídky VHD</a:t>
            </a:r>
            <a:br>
              <a:rPr lang="cs-CZ" sz="11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s-CZ" sz="11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3.2 Analýza trendů ve využívání VHD</a:t>
            </a:r>
            <a:br>
              <a:rPr lang="cs-CZ" sz="11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s-CZ" sz="11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3.3 Zajištění aktuálních potřeb uživatelů a nutných vylepšení systému VHD</a:t>
            </a:r>
            <a:br>
              <a:rPr lang="cs-CZ" sz="11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s-CZ" sz="11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3.4 Analýza stávajících strategických cílů a plánovaných opatření </a:t>
            </a:r>
            <a:br>
              <a:rPr lang="cs-CZ" sz="11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s-CZ" sz="11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3.5. Nové zacílení veřejné dopravy v daném perimetru </a:t>
            </a:r>
            <a:br>
              <a:rPr lang="cs-CZ" sz="11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s-CZ" sz="11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3.6. Zajištění kvality z různých úhlů pohledu </a:t>
            </a:r>
            <a:br>
              <a:rPr lang="cs-CZ" sz="11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s-CZ" sz="11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4. Výsledná sada opatření pro zvýšení atraktivity VHD / MHD</a:t>
            </a:r>
            <a:br>
              <a:rPr lang="cs-CZ" sz="11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s-CZ" sz="11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5. Monitorovací </a:t>
            </a:r>
            <a:r>
              <a:rPr lang="cs-CZ" sz="1100" dirty="0">
                <a:solidFill>
                  <a:srgbClr val="323232"/>
                </a:solidFill>
                <a:ea typeface="Calibri" panose="020F0502020204030204" pitchFamily="34" charset="0"/>
              </a:rPr>
              <a:t>a </a:t>
            </a:r>
            <a:r>
              <a:rPr lang="cs-CZ" sz="11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evaluační plán</a:t>
            </a:r>
            <a:br>
              <a:rPr lang="cs-CZ" sz="11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s-CZ" sz="11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6. Komunikace a marketing pro zvýšení image VHD </a:t>
            </a:r>
            <a:br>
              <a:rPr lang="cs-CZ" sz="11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s-CZ" sz="11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7. Závěr metodiky (slovo k cílovým skupinám metodiky, závěrečná doporučení) </a:t>
            </a:r>
            <a:br>
              <a:rPr lang="cs-CZ" sz="11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s-CZ" sz="11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br>
              <a:rPr lang="cs-CZ" sz="11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cs-CZ" sz="11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cs-CZ" sz="11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b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030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47" name="Podnadpis 46"/>
          <p:cNvSpPr>
            <a:spLocks noGrp="1"/>
          </p:cNvSpPr>
          <p:nvPr>
            <p:ph type="subTitle" idx="1"/>
          </p:nvPr>
        </p:nvSpPr>
        <p:spPr>
          <a:xfrm>
            <a:off x="719999" y="1350000"/>
            <a:ext cx="7671525" cy="540000"/>
          </a:xfrm>
        </p:spPr>
        <p:txBody>
          <a:bodyPr anchor="ctr">
            <a:normAutofit/>
          </a:bodyPr>
          <a:lstStyle/>
          <a:p>
            <a:r>
              <a:rPr lang="cs-CZ" sz="2400" cap="all" dirty="0">
                <a:solidFill>
                  <a:srgbClr val="1EA2C1"/>
                </a:solidFill>
                <a:latin typeface="Montserrat" panose="00000500000000000000" pitchFamily="2" charset="-18"/>
              </a:rPr>
              <a:t>PROCES – analytická část   </a:t>
            </a:r>
          </a:p>
        </p:txBody>
      </p:sp>
      <p:sp>
        <p:nvSpPr>
          <p:cNvPr id="37" name="Nadpis 32"/>
          <p:cNvSpPr txBox="1">
            <a:spLocks/>
          </p:cNvSpPr>
          <p:nvPr/>
        </p:nvSpPr>
        <p:spPr>
          <a:xfrm>
            <a:off x="720000" y="2160000"/>
            <a:ext cx="6436174" cy="2311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38" name="Podnadpis 33"/>
          <p:cNvSpPr txBox="1">
            <a:spLocks/>
          </p:cNvSpPr>
          <p:nvPr/>
        </p:nvSpPr>
        <p:spPr>
          <a:xfrm>
            <a:off x="720000" y="1350000"/>
            <a:ext cx="6436174" cy="540000"/>
          </a:xfrm>
          <a:prstGeom prst="rect">
            <a:avLst/>
          </a:prstGeom>
        </p:spPr>
        <p:txBody>
          <a:bodyPr>
            <a:normAutofit/>
          </a:bodyPr>
          <a:lstStyle>
            <a:lvl1pPr marL="228598" indent="-228598" algn="l" defTabSz="91439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88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4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7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2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32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49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65687"/>
            <a:ext cx="5760000" cy="378000"/>
          </a:xfrm>
        </p:spPr>
        <p:txBody>
          <a:bodyPr anchor="ctr">
            <a:normAutofit/>
          </a:bodyPr>
          <a:lstStyle/>
          <a:p>
            <a:r>
              <a:rPr lang="cs-CZ" sz="1800" cap="all" dirty="0">
                <a:latin typeface="Montserrat" panose="00000500000000000000" pitchFamily="2" charset="-18"/>
              </a:rPr>
              <a:t>METODIKA ATRAKTIV </a:t>
            </a:r>
            <a:endParaRPr lang="cs-CZ" sz="1800" dirty="0">
              <a:latin typeface="Lora" pitchFamily="2" charset="-1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99F9721-E70F-4D2A-B437-72A621C791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799030" y="2433534"/>
            <a:ext cx="7671525" cy="240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3.1  </a:t>
            </a:r>
            <a:r>
              <a:rPr lang="cs-CZ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Posouzení kvality</a:t>
            </a:r>
            <a: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 atraktivity současné nabídky</a:t>
            </a:r>
            <a: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VHD </a:t>
            </a:r>
            <a:b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3.2  </a:t>
            </a:r>
            <a:r>
              <a:rPr lang="cs-CZ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Analýza trendů ve využívání VHD</a:t>
            </a:r>
            <a: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v kraji / městě </a:t>
            </a:r>
            <a:b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3.3  </a:t>
            </a:r>
            <a:r>
              <a:rPr lang="cs-CZ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Zjištění aktuálních potřeb</a:t>
            </a:r>
            <a: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uživatelů a nutných vylepšení systému VHD</a:t>
            </a:r>
            <a:b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3.4  </a:t>
            </a:r>
            <a:r>
              <a:rPr lang="cs-CZ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Analýza schválených strat. cílů a plánovaných opatření</a:t>
            </a:r>
            <a: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v souvisejících dokumentech </a:t>
            </a:r>
            <a:b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b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03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47" name="Podnadpis 46"/>
          <p:cNvSpPr>
            <a:spLocks noGrp="1"/>
          </p:cNvSpPr>
          <p:nvPr>
            <p:ph type="subTitle" idx="1"/>
          </p:nvPr>
        </p:nvSpPr>
        <p:spPr>
          <a:xfrm>
            <a:off x="719999" y="1004169"/>
            <a:ext cx="7671525" cy="540000"/>
          </a:xfrm>
        </p:spPr>
        <p:txBody>
          <a:bodyPr anchor="ctr">
            <a:normAutofit/>
          </a:bodyPr>
          <a:lstStyle/>
          <a:p>
            <a:r>
              <a:rPr lang="cs-CZ" sz="2400" cap="all" dirty="0">
                <a:solidFill>
                  <a:srgbClr val="1EA2C1"/>
                </a:solidFill>
                <a:latin typeface="Montserrat" panose="00000500000000000000" pitchFamily="2" charset="-18"/>
              </a:rPr>
              <a:t>PROCES – návrhová a realizační část  </a:t>
            </a:r>
          </a:p>
        </p:txBody>
      </p:sp>
      <p:sp>
        <p:nvSpPr>
          <p:cNvPr id="37" name="Nadpis 32"/>
          <p:cNvSpPr txBox="1">
            <a:spLocks/>
          </p:cNvSpPr>
          <p:nvPr/>
        </p:nvSpPr>
        <p:spPr>
          <a:xfrm>
            <a:off x="720000" y="2160000"/>
            <a:ext cx="6436174" cy="2311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38" name="Podnadpis 33"/>
          <p:cNvSpPr txBox="1">
            <a:spLocks/>
          </p:cNvSpPr>
          <p:nvPr/>
        </p:nvSpPr>
        <p:spPr>
          <a:xfrm>
            <a:off x="720000" y="1350000"/>
            <a:ext cx="6436174" cy="540000"/>
          </a:xfrm>
          <a:prstGeom prst="rect">
            <a:avLst/>
          </a:prstGeom>
        </p:spPr>
        <p:txBody>
          <a:bodyPr>
            <a:normAutofit/>
          </a:bodyPr>
          <a:lstStyle>
            <a:lvl1pPr marL="228598" indent="-228598" algn="l" defTabSz="91439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88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4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7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2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32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49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65687"/>
            <a:ext cx="5760000" cy="378000"/>
          </a:xfrm>
        </p:spPr>
        <p:txBody>
          <a:bodyPr anchor="ctr">
            <a:normAutofit/>
          </a:bodyPr>
          <a:lstStyle/>
          <a:p>
            <a:r>
              <a:rPr lang="cs-CZ" sz="1800" cap="all" dirty="0">
                <a:latin typeface="Montserrat" panose="00000500000000000000" pitchFamily="2" charset="-18"/>
              </a:rPr>
              <a:t>METODIKA ATRAKTIV </a:t>
            </a:r>
            <a:endParaRPr lang="cs-CZ" sz="1800" dirty="0">
              <a:latin typeface="Lora" pitchFamily="2" charset="-1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99F9721-E70F-4D2A-B437-72A621C791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470847" y="1781583"/>
            <a:ext cx="8236425" cy="393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cs-CZ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.5  </a:t>
            </a:r>
            <a:r>
              <a:rPr lang="cs-CZ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Nové zacílení veřejné dopravy v daném perimetru</a:t>
            </a:r>
            <a: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(dle nových priorit zřizovatele i uživatelů)</a:t>
            </a:r>
            <a:b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3.6  </a:t>
            </a:r>
            <a:r>
              <a:rPr lang="cs-CZ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Zajištění kvality z různých úhlů pohledu </a:t>
            </a:r>
            <a:b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400" dirty="0">
                <a:ea typeface="Calibri" panose="020F0502020204030204" pitchFamily="34" charset="0"/>
                <a:cs typeface="Arial" panose="020B0604020202020204" pitchFamily="34" charset="0"/>
              </a:rPr>
              <a:t>4.  </a:t>
            </a:r>
            <a: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cs-CZ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Doporučované sady opatření </a:t>
            </a:r>
            <a:br>
              <a:rPr lang="cs-CZ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Průřezové: </a:t>
            </a:r>
            <a:br>
              <a:rPr lang="cs-CZ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- Monitorovací a evaluační plán  </a:t>
            </a:r>
            <a:b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cs-CZ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Komunikace, participace a marketing </a:t>
            </a:r>
            <a: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pro zvýšení povědomí o službách a image VHD </a:t>
            </a:r>
            <a:b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             </a:t>
            </a:r>
            <a:b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42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46" name="Nadpis 45"/>
          <p:cNvSpPr>
            <a:spLocks noGrp="1"/>
          </p:cNvSpPr>
          <p:nvPr>
            <p:ph type="ctrTitle"/>
          </p:nvPr>
        </p:nvSpPr>
        <p:spPr>
          <a:xfrm>
            <a:off x="510540" y="1890000"/>
            <a:ext cx="7880984" cy="2893540"/>
          </a:xfrm>
        </p:spPr>
        <p:txBody>
          <a:bodyPr>
            <a:noAutofit/>
          </a:bodyPr>
          <a:lstStyle/>
          <a:p>
            <a:pPr marL="457200">
              <a:lnSpc>
                <a:spcPct val="150000"/>
              </a:lnSpc>
              <a:spcAft>
                <a:spcPts val="800"/>
              </a:spcAft>
            </a:pPr>
            <a:br>
              <a:rPr lang="cs-CZ" sz="14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sz="14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Podnadpis 46"/>
          <p:cNvSpPr>
            <a:spLocks noGrp="1"/>
          </p:cNvSpPr>
          <p:nvPr>
            <p:ph type="subTitle" idx="1"/>
          </p:nvPr>
        </p:nvSpPr>
        <p:spPr>
          <a:xfrm>
            <a:off x="895363" y="1152395"/>
            <a:ext cx="7020337" cy="737605"/>
          </a:xfrm>
        </p:spPr>
        <p:txBody>
          <a:bodyPr anchor="ctr">
            <a:normAutofit fontScale="6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cs-CZ" sz="2400" cap="all" dirty="0">
                <a:solidFill>
                  <a:srgbClr val="1EA2C1"/>
                </a:solidFill>
                <a:latin typeface="Montserrat" panose="00000500000000000000" pitchFamily="2" charset="-18"/>
              </a:rPr>
              <a:t>3.6 ZAJIŠTĚNÍ KVALITY A atraktivity </a:t>
            </a:r>
            <a:r>
              <a:rPr lang="cs-CZ" sz="2400" cap="all" dirty="0" err="1">
                <a:solidFill>
                  <a:srgbClr val="1EA2C1"/>
                </a:solidFill>
                <a:latin typeface="Montserrat" panose="00000500000000000000" pitchFamily="2" charset="-18"/>
              </a:rPr>
              <a:t>vHD</a:t>
            </a:r>
            <a:r>
              <a:rPr lang="cs-CZ" sz="2400" cap="all" dirty="0">
                <a:solidFill>
                  <a:srgbClr val="1EA2C1"/>
                </a:solidFill>
                <a:latin typeface="Montserrat" panose="00000500000000000000" pitchFamily="2" charset="-18"/>
              </a:rPr>
              <a:t>/MHD (ČSN 13816, 2003) </a:t>
            </a:r>
          </a:p>
          <a:p>
            <a:pPr algn="ctr">
              <a:lnSpc>
                <a:spcPct val="120000"/>
              </a:lnSpc>
            </a:pPr>
            <a:r>
              <a:rPr lang="cs-CZ" sz="2400" cap="all" dirty="0">
                <a:solidFill>
                  <a:srgbClr val="1EA2C1"/>
                </a:solidFill>
                <a:latin typeface="Montserrat" panose="00000500000000000000" pitchFamily="2" charset="-18"/>
              </a:rPr>
              <a:t> </a:t>
            </a:r>
          </a:p>
        </p:txBody>
      </p:sp>
      <p:sp>
        <p:nvSpPr>
          <p:cNvPr id="37" name="Nadpis 32"/>
          <p:cNvSpPr txBox="1">
            <a:spLocks/>
          </p:cNvSpPr>
          <p:nvPr/>
        </p:nvSpPr>
        <p:spPr>
          <a:xfrm>
            <a:off x="720000" y="2160000"/>
            <a:ext cx="6436174" cy="2311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Lora" pitchFamily="2" charset="-18"/>
              <a:ea typeface="+mj-ea"/>
              <a:cs typeface="+mj-cs"/>
            </a:endParaRPr>
          </a:p>
        </p:txBody>
      </p:sp>
      <p:sp>
        <p:nvSpPr>
          <p:cNvPr id="38" name="Podnadpis 33"/>
          <p:cNvSpPr txBox="1">
            <a:spLocks/>
          </p:cNvSpPr>
          <p:nvPr/>
        </p:nvSpPr>
        <p:spPr>
          <a:xfrm>
            <a:off x="720000" y="1350000"/>
            <a:ext cx="6436174" cy="540000"/>
          </a:xfrm>
          <a:prstGeom prst="rect">
            <a:avLst/>
          </a:prstGeom>
        </p:spPr>
        <p:txBody>
          <a:bodyPr>
            <a:normAutofit/>
          </a:bodyPr>
          <a:lstStyle>
            <a:lvl1pPr marL="228598" indent="-228598" algn="l" defTabSz="91439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88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4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7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2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1EA2C1"/>
              </a:solidFill>
              <a:effectLst/>
              <a:uLnTx/>
              <a:uFillTx/>
              <a:latin typeface="Montserrat" panose="00000500000000000000" pitchFamily="2" charset="-18"/>
              <a:ea typeface="+mn-ea"/>
              <a:cs typeface="+mn-cs"/>
            </a:endParaRPr>
          </a:p>
        </p:txBody>
      </p:sp>
      <p:sp>
        <p:nvSpPr>
          <p:cNvPr id="49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65687"/>
            <a:ext cx="5760000" cy="378000"/>
          </a:xfrm>
        </p:spPr>
        <p:txBody>
          <a:bodyPr anchor="ctr">
            <a:normAutofit/>
          </a:bodyPr>
          <a:lstStyle/>
          <a:p>
            <a:r>
              <a:rPr lang="cs-CZ" sz="1800" cap="all" dirty="0">
                <a:latin typeface="Montserrat" panose="00000500000000000000" pitchFamily="2" charset="-18"/>
              </a:rPr>
              <a:t>METODIKA  ATRAKTIV </a:t>
            </a:r>
            <a:endParaRPr lang="cs-CZ" sz="1800" i="1" dirty="0">
              <a:latin typeface="Lora" pitchFamily="2" charset="-18"/>
            </a:endParaRPr>
          </a:p>
        </p:txBody>
      </p:sp>
      <p:pic>
        <p:nvPicPr>
          <p:cNvPr id="8" name="Obrázek 7" descr="page14image2582398528">
            <a:extLst>
              <a:ext uri="{FF2B5EF4-FFF2-40B4-BE49-F238E27FC236}">
                <a16:creationId xmlns:a16="http://schemas.microsoft.com/office/drawing/2014/main" id="{3829D3C5-EE91-4180-B52B-C3A3D288434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405719" y="1996605"/>
            <a:ext cx="6018663" cy="304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24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46" name="Nadpis 45"/>
          <p:cNvSpPr>
            <a:spLocks noGrp="1"/>
          </p:cNvSpPr>
          <p:nvPr>
            <p:ph type="ctrTitle"/>
          </p:nvPr>
        </p:nvSpPr>
        <p:spPr>
          <a:xfrm>
            <a:off x="510540" y="1890000"/>
            <a:ext cx="7880984" cy="2893540"/>
          </a:xfrm>
        </p:spPr>
        <p:txBody>
          <a:bodyPr>
            <a:noAutofit/>
          </a:bodyPr>
          <a:lstStyle/>
          <a:p>
            <a:pPr marL="457200">
              <a:lnSpc>
                <a:spcPct val="150000"/>
              </a:lnSpc>
              <a:spcAft>
                <a:spcPts val="800"/>
              </a:spcAft>
            </a:pPr>
            <a:br>
              <a:rPr lang="cs-CZ" sz="14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4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 pohledu funkčnosti, komfortu </a:t>
            </a:r>
            <a:b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cs-CZ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Kvalitativní standardy</a:t>
            </a:r>
            <a: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(dobře fungující celek, bezpečnost, hygiena apod.)</a:t>
            </a:r>
            <a:b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cs-CZ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Faktory</a:t>
            </a:r>
            <a: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ovlivňující </a:t>
            </a:r>
            <a:r>
              <a:rPr lang="cs-CZ" sz="1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úspěšné zavádění</a:t>
            </a:r>
            <a: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zvyšování </a:t>
            </a:r>
            <a:r>
              <a:rPr lang="cs-CZ" sz="1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pozitivních dopadů</a:t>
            </a:r>
            <a: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nástrojů </a:t>
            </a:r>
            <a:b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Dostupnost</a:t>
            </a:r>
            <a: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územní i sociální (cenová politika, různé uživatelské skupiny – </a:t>
            </a:r>
            <a:r>
              <a:rPr lang="cs-CZ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inkluzivita</a:t>
            </a:r>
            <a: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 </a:t>
            </a:r>
            <a:b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Integrace,</a:t>
            </a:r>
            <a: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 rámci VHD / MHD i </a:t>
            </a:r>
            <a:r>
              <a:rPr lang="cs-CZ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intermodalita</a:t>
            </a:r>
            <a: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VHD (s cyklistickou, pěší i automobilovou dopravou)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b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Flexibilita</a:t>
            </a:r>
            <a: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služeb VHD </a:t>
            </a:r>
            <a:b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sz="14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Podnadpis 46"/>
          <p:cNvSpPr>
            <a:spLocks noGrp="1"/>
          </p:cNvSpPr>
          <p:nvPr>
            <p:ph type="subTitle" idx="1"/>
          </p:nvPr>
        </p:nvSpPr>
        <p:spPr>
          <a:xfrm>
            <a:off x="895363" y="1152395"/>
            <a:ext cx="7020337" cy="737605"/>
          </a:xfrm>
        </p:spPr>
        <p:txBody>
          <a:bodyPr anchor="ctr">
            <a:normAutofit fontScale="85000" lnSpcReduction="10000"/>
          </a:bodyPr>
          <a:lstStyle/>
          <a:p>
            <a:pPr algn="ctr">
              <a:lnSpc>
                <a:spcPct val="120000"/>
              </a:lnSpc>
            </a:pPr>
            <a:r>
              <a:rPr lang="cs-CZ" sz="2400" cap="all" dirty="0">
                <a:solidFill>
                  <a:srgbClr val="1EA2C1"/>
                </a:solidFill>
                <a:latin typeface="Montserrat" panose="00000500000000000000" pitchFamily="2" charset="-18"/>
              </a:rPr>
              <a:t>3.6 ZAJIŠTĚNÍ KVALITY A atraktivity </a:t>
            </a:r>
            <a:r>
              <a:rPr lang="cs-CZ" sz="2400" cap="all" dirty="0" err="1">
                <a:solidFill>
                  <a:srgbClr val="1EA2C1"/>
                </a:solidFill>
                <a:latin typeface="Montserrat" panose="00000500000000000000" pitchFamily="2" charset="-18"/>
              </a:rPr>
              <a:t>vHD</a:t>
            </a:r>
            <a:r>
              <a:rPr lang="cs-CZ" sz="2400" cap="all" dirty="0">
                <a:solidFill>
                  <a:srgbClr val="1EA2C1"/>
                </a:solidFill>
                <a:latin typeface="Montserrat" panose="00000500000000000000" pitchFamily="2" charset="-18"/>
              </a:rPr>
              <a:t>/MHD </a:t>
            </a:r>
          </a:p>
        </p:txBody>
      </p:sp>
      <p:sp>
        <p:nvSpPr>
          <p:cNvPr id="37" name="Nadpis 32"/>
          <p:cNvSpPr txBox="1">
            <a:spLocks/>
          </p:cNvSpPr>
          <p:nvPr/>
        </p:nvSpPr>
        <p:spPr>
          <a:xfrm>
            <a:off x="720000" y="2160000"/>
            <a:ext cx="6436174" cy="2311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Lora" pitchFamily="2" charset="-18"/>
              <a:ea typeface="+mj-ea"/>
              <a:cs typeface="+mj-cs"/>
            </a:endParaRPr>
          </a:p>
        </p:txBody>
      </p:sp>
      <p:sp>
        <p:nvSpPr>
          <p:cNvPr id="38" name="Podnadpis 33"/>
          <p:cNvSpPr txBox="1">
            <a:spLocks/>
          </p:cNvSpPr>
          <p:nvPr/>
        </p:nvSpPr>
        <p:spPr>
          <a:xfrm>
            <a:off x="720000" y="1350000"/>
            <a:ext cx="6436174" cy="540000"/>
          </a:xfrm>
          <a:prstGeom prst="rect">
            <a:avLst/>
          </a:prstGeom>
        </p:spPr>
        <p:txBody>
          <a:bodyPr>
            <a:normAutofit/>
          </a:bodyPr>
          <a:lstStyle>
            <a:lvl1pPr marL="228598" indent="-228598" algn="l" defTabSz="91439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88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4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7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2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1EA2C1"/>
              </a:solidFill>
              <a:effectLst/>
              <a:uLnTx/>
              <a:uFillTx/>
              <a:latin typeface="Montserrat" panose="00000500000000000000" pitchFamily="2" charset="-18"/>
              <a:ea typeface="+mn-ea"/>
              <a:cs typeface="+mn-cs"/>
            </a:endParaRPr>
          </a:p>
        </p:txBody>
      </p:sp>
      <p:sp>
        <p:nvSpPr>
          <p:cNvPr id="49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65687"/>
            <a:ext cx="5760000" cy="378000"/>
          </a:xfrm>
        </p:spPr>
        <p:txBody>
          <a:bodyPr anchor="ctr">
            <a:normAutofit/>
          </a:bodyPr>
          <a:lstStyle/>
          <a:p>
            <a:r>
              <a:rPr lang="cs-CZ" sz="1800" cap="all" dirty="0">
                <a:latin typeface="Montserrat" panose="00000500000000000000" pitchFamily="2" charset="-18"/>
              </a:rPr>
              <a:t>METODIKA  ATRAKTIV </a:t>
            </a:r>
            <a:endParaRPr lang="cs-CZ" sz="1800" i="1" dirty="0"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76425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46" name="Nadpis 45"/>
          <p:cNvSpPr>
            <a:spLocks noGrp="1"/>
          </p:cNvSpPr>
          <p:nvPr>
            <p:ph type="ctrTitle"/>
          </p:nvPr>
        </p:nvSpPr>
        <p:spPr>
          <a:xfrm>
            <a:off x="510540" y="1873020"/>
            <a:ext cx="7880984" cy="2581200"/>
          </a:xfrm>
        </p:spPr>
        <p:txBody>
          <a:bodyPr>
            <a:noAutofit/>
          </a:bodyPr>
          <a:lstStyle/>
          <a:p>
            <a:pPr marL="457200">
              <a:lnSpc>
                <a:spcPct val="150000"/>
              </a:lnSpc>
              <a:spcAft>
                <a:spcPts val="800"/>
              </a:spcAft>
            </a:pPr>
            <a:r>
              <a:rPr lang="cs-CZ" sz="14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 pohledu funkčnosti, komfortu </a:t>
            </a:r>
            <a:b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Technologické nástroje</a:t>
            </a:r>
            <a: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 odbavení cestujících, </a:t>
            </a:r>
            <a:r>
              <a:rPr lang="cs-CZ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MaaS</a:t>
            </a:r>
            <a: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Měkké a informační nástroje</a:t>
            </a:r>
            <a: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image VHD (kampaně a komunikační strategie)</a:t>
            </a:r>
            <a:b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Nástroje zaměřené na řešení a zatraktivnění první/poslední míle</a:t>
            </a:r>
            <a:br>
              <a:rPr lang="cs-CZ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altLang="cs-CZ" sz="1400" b="1" dirty="0">
                <a:solidFill>
                  <a:srgbClr val="52C2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4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Podnadpis 46"/>
          <p:cNvSpPr>
            <a:spLocks noGrp="1"/>
          </p:cNvSpPr>
          <p:nvPr>
            <p:ph type="subTitle" idx="1"/>
          </p:nvPr>
        </p:nvSpPr>
        <p:spPr>
          <a:xfrm>
            <a:off x="719999" y="1350000"/>
            <a:ext cx="7671525" cy="540000"/>
          </a:xfrm>
        </p:spPr>
        <p:txBody>
          <a:bodyPr anchor="ctr">
            <a:normAutofit fontScale="92500"/>
          </a:bodyPr>
          <a:lstStyle/>
          <a:p>
            <a:pPr algn="ctr"/>
            <a:r>
              <a:rPr lang="cs-CZ" sz="2400" cap="all" dirty="0">
                <a:solidFill>
                  <a:srgbClr val="1EA2C1"/>
                </a:solidFill>
                <a:latin typeface="Montserrat" panose="00000500000000000000" pitchFamily="2" charset="-18"/>
              </a:rPr>
              <a:t>3.6 ZAJIŠTĚNÍ KVALITY A atraktivity </a:t>
            </a:r>
            <a:r>
              <a:rPr lang="cs-CZ" sz="2400" cap="all" dirty="0" err="1">
                <a:solidFill>
                  <a:srgbClr val="1EA2C1"/>
                </a:solidFill>
                <a:latin typeface="Montserrat" panose="00000500000000000000" pitchFamily="2" charset="-18"/>
              </a:rPr>
              <a:t>vhd</a:t>
            </a:r>
            <a:r>
              <a:rPr lang="cs-CZ" sz="2400" cap="all" dirty="0">
                <a:solidFill>
                  <a:srgbClr val="1EA2C1"/>
                </a:solidFill>
                <a:latin typeface="Montserrat" panose="00000500000000000000" pitchFamily="2" charset="-18"/>
              </a:rPr>
              <a:t>/</a:t>
            </a:r>
            <a:r>
              <a:rPr lang="cs-CZ" sz="2400" cap="all" dirty="0" err="1">
                <a:solidFill>
                  <a:srgbClr val="1EA2C1"/>
                </a:solidFill>
                <a:latin typeface="Montserrat" panose="00000500000000000000" pitchFamily="2" charset="-18"/>
              </a:rPr>
              <a:t>mhd</a:t>
            </a:r>
            <a:r>
              <a:rPr lang="cs-CZ" sz="2400" cap="all" dirty="0">
                <a:solidFill>
                  <a:srgbClr val="1EA2C1"/>
                </a:solidFill>
                <a:latin typeface="Montserrat" panose="00000500000000000000" pitchFamily="2" charset="-18"/>
              </a:rPr>
              <a:t> </a:t>
            </a:r>
          </a:p>
        </p:txBody>
      </p:sp>
      <p:sp>
        <p:nvSpPr>
          <p:cNvPr id="37" name="Nadpis 32"/>
          <p:cNvSpPr txBox="1">
            <a:spLocks/>
          </p:cNvSpPr>
          <p:nvPr/>
        </p:nvSpPr>
        <p:spPr>
          <a:xfrm>
            <a:off x="720000" y="2160000"/>
            <a:ext cx="6436174" cy="2311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Lora" pitchFamily="2" charset="-18"/>
              <a:ea typeface="+mj-ea"/>
              <a:cs typeface="+mj-cs"/>
            </a:endParaRPr>
          </a:p>
        </p:txBody>
      </p:sp>
      <p:sp>
        <p:nvSpPr>
          <p:cNvPr id="38" name="Podnadpis 33"/>
          <p:cNvSpPr txBox="1">
            <a:spLocks/>
          </p:cNvSpPr>
          <p:nvPr/>
        </p:nvSpPr>
        <p:spPr>
          <a:xfrm>
            <a:off x="720000" y="1350000"/>
            <a:ext cx="6436174" cy="540000"/>
          </a:xfrm>
          <a:prstGeom prst="rect">
            <a:avLst/>
          </a:prstGeom>
        </p:spPr>
        <p:txBody>
          <a:bodyPr>
            <a:normAutofit/>
          </a:bodyPr>
          <a:lstStyle>
            <a:lvl1pPr marL="228598" indent="-228598" algn="l" defTabSz="91439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88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4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7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2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1EA2C1"/>
              </a:solidFill>
              <a:effectLst/>
              <a:uLnTx/>
              <a:uFillTx/>
              <a:latin typeface="Montserrat" panose="00000500000000000000" pitchFamily="2" charset="-18"/>
              <a:ea typeface="+mn-ea"/>
              <a:cs typeface="+mn-cs"/>
            </a:endParaRPr>
          </a:p>
        </p:txBody>
      </p:sp>
      <p:sp>
        <p:nvSpPr>
          <p:cNvPr id="49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65687"/>
            <a:ext cx="5760000" cy="378000"/>
          </a:xfrm>
        </p:spPr>
        <p:txBody>
          <a:bodyPr anchor="ctr">
            <a:normAutofit/>
          </a:bodyPr>
          <a:lstStyle/>
          <a:p>
            <a:r>
              <a:rPr lang="cs-CZ" sz="1800" cap="all" dirty="0">
                <a:latin typeface="Montserrat" panose="00000500000000000000" pitchFamily="2" charset="-18"/>
              </a:rPr>
              <a:t>METODIKA  ATRAKTIV </a:t>
            </a:r>
            <a:endParaRPr lang="cs-CZ" sz="1800" i="1" dirty="0">
              <a:latin typeface="Lora" pitchFamily="2" charset="-18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616C8F0-614E-4205-A53D-1C1A37B8D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3315600"/>
            <a:ext cx="5609865" cy="158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46" name="Nadpis 45"/>
          <p:cNvSpPr>
            <a:spLocks noGrp="1"/>
          </p:cNvSpPr>
          <p:nvPr>
            <p:ph type="ctrTitle"/>
          </p:nvPr>
        </p:nvSpPr>
        <p:spPr>
          <a:xfrm>
            <a:off x="510540" y="1890000"/>
            <a:ext cx="7880984" cy="2581200"/>
          </a:xfrm>
        </p:spPr>
        <p:txBody>
          <a:bodyPr>
            <a:noAutofit/>
          </a:bodyPr>
          <a:lstStyle/>
          <a:p>
            <a:pPr marL="457200" lvl="1" algn="l">
              <a:lnSpc>
                <a:spcPct val="150000"/>
              </a:lnSpc>
            </a:pPr>
            <a:r>
              <a:rPr lang="cs-CZ" sz="1400" u="sng" dirty="0">
                <a:solidFill>
                  <a:srgbClr val="18327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 pohledu udržitelnosti a ekologické kvality  </a:t>
            </a:r>
            <a:br>
              <a:rPr lang="cs-CZ" sz="1400" dirty="0">
                <a:solidFill>
                  <a:srgbClr val="18327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sz="1400" dirty="0">
                <a:solidFill>
                  <a:srgbClr val="18327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cs-CZ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současné emisní situace a dosavadního příspěvku VHD</a:t>
            </a: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k redukci / ke zvýšení emisí v daném perimetru  </a:t>
            </a:r>
            <a:b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cs-CZ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Čistá veřejná doprava</a:t>
            </a: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návrhy na optimalizaci a nová opatření </a:t>
            </a:r>
            <a:b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(obnova vozového parku čistými vozidly, palivy a pohony) </a:t>
            </a:r>
            <a:b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altLang="cs-CZ" sz="1400" b="1" dirty="0">
                <a:solidFill>
                  <a:srgbClr val="52C2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4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Podnadpis 46"/>
          <p:cNvSpPr>
            <a:spLocks noGrp="1"/>
          </p:cNvSpPr>
          <p:nvPr>
            <p:ph type="subTitle" idx="1"/>
          </p:nvPr>
        </p:nvSpPr>
        <p:spPr>
          <a:xfrm>
            <a:off x="832981" y="909374"/>
            <a:ext cx="7558543" cy="980626"/>
          </a:xfrm>
        </p:spPr>
        <p:txBody>
          <a:bodyPr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cs-CZ" sz="2400" cap="all" dirty="0">
                <a:solidFill>
                  <a:srgbClr val="1EA2C1"/>
                </a:solidFill>
                <a:latin typeface="Montserrat" panose="00000500000000000000" pitchFamily="2" charset="-18"/>
              </a:rPr>
              <a:t>3.6 ZAJIŠTĚNÍ KVALITY A atraktivity </a:t>
            </a:r>
            <a:r>
              <a:rPr lang="cs-CZ" sz="2400" cap="all" dirty="0" err="1">
                <a:solidFill>
                  <a:srgbClr val="1EA2C1"/>
                </a:solidFill>
                <a:latin typeface="Montserrat" panose="00000500000000000000" pitchFamily="2" charset="-18"/>
              </a:rPr>
              <a:t>vhd</a:t>
            </a:r>
            <a:endParaRPr lang="cs-CZ" sz="2400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7" name="Nadpis 32"/>
          <p:cNvSpPr txBox="1">
            <a:spLocks/>
          </p:cNvSpPr>
          <p:nvPr/>
        </p:nvSpPr>
        <p:spPr>
          <a:xfrm>
            <a:off x="720000" y="2160000"/>
            <a:ext cx="6436174" cy="2311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Lora" pitchFamily="2" charset="-18"/>
              <a:ea typeface="+mj-ea"/>
              <a:cs typeface="+mj-cs"/>
            </a:endParaRPr>
          </a:p>
        </p:txBody>
      </p:sp>
      <p:sp>
        <p:nvSpPr>
          <p:cNvPr id="38" name="Podnadpis 33"/>
          <p:cNvSpPr txBox="1">
            <a:spLocks/>
          </p:cNvSpPr>
          <p:nvPr/>
        </p:nvSpPr>
        <p:spPr>
          <a:xfrm>
            <a:off x="720000" y="1350000"/>
            <a:ext cx="6436174" cy="540000"/>
          </a:xfrm>
          <a:prstGeom prst="rect">
            <a:avLst/>
          </a:prstGeom>
        </p:spPr>
        <p:txBody>
          <a:bodyPr>
            <a:normAutofit/>
          </a:bodyPr>
          <a:lstStyle>
            <a:lvl1pPr marL="228598" indent="-228598" algn="l" defTabSz="91439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88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4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7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2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1EA2C1"/>
              </a:solidFill>
              <a:effectLst/>
              <a:uLnTx/>
              <a:uFillTx/>
              <a:latin typeface="Montserrat" panose="00000500000000000000" pitchFamily="2" charset="-18"/>
              <a:ea typeface="+mn-ea"/>
              <a:cs typeface="+mn-cs"/>
            </a:endParaRPr>
          </a:p>
        </p:txBody>
      </p:sp>
      <p:sp>
        <p:nvSpPr>
          <p:cNvPr id="49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65687"/>
            <a:ext cx="5760000" cy="378000"/>
          </a:xfrm>
        </p:spPr>
        <p:txBody>
          <a:bodyPr anchor="ctr">
            <a:normAutofit/>
          </a:bodyPr>
          <a:lstStyle/>
          <a:p>
            <a:r>
              <a:rPr lang="cs-CZ" sz="1800" cap="all" dirty="0">
                <a:latin typeface="Montserrat" panose="00000500000000000000" pitchFamily="2" charset="-18"/>
              </a:rPr>
              <a:t>METODIKA  ATRAKTIV </a:t>
            </a:r>
            <a:endParaRPr lang="cs-CZ" sz="1800" i="1" dirty="0">
              <a:latin typeface="Lora" pitchFamily="2" charset="-18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5A99861-4033-4CD6-98C1-3B5104D23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920" y="3160128"/>
            <a:ext cx="2426205" cy="188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67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46" name="Nadpis 45"/>
          <p:cNvSpPr>
            <a:spLocks noGrp="1"/>
          </p:cNvSpPr>
          <p:nvPr>
            <p:ph type="ctrTitle"/>
          </p:nvPr>
        </p:nvSpPr>
        <p:spPr>
          <a:xfrm>
            <a:off x="360000" y="1951322"/>
            <a:ext cx="8031524" cy="2636137"/>
          </a:xfrm>
        </p:spPr>
        <p:txBody>
          <a:bodyPr>
            <a:noAutofit/>
          </a:bodyPr>
          <a:lstStyle/>
          <a:p>
            <a:pPr marL="457200" lvl="1" algn="l">
              <a:lnSpc>
                <a:spcPct val="150000"/>
              </a:lnSpc>
            </a:pPr>
            <a:r>
              <a:rPr lang="cs-CZ" sz="1400" u="sng" dirty="0">
                <a:solidFill>
                  <a:srgbClr val="18327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 pohledu ekonomické efektivity a proveditelnosti   </a:t>
            </a:r>
            <a:b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cs-CZ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Bilance</a:t>
            </a: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dosavadních nákladů a předpokládaných nákladů nově navržených opatření </a:t>
            </a:r>
            <a:b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cs-CZ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Exekutivní rovina </a:t>
            </a: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koho zapojit, možné organizační </a:t>
            </a:r>
            <a:b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a finančn</a:t>
            </a:r>
            <a:r>
              <a:rPr lang="cs-C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 </a:t>
            </a: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synergie, možnosti financování </a:t>
            </a:r>
            <a:b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(dotace, fond mobility apod.) a spolupráce napříč regionem  </a:t>
            </a:r>
            <a:b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altLang="cs-CZ" sz="1400" b="1" dirty="0">
                <a:solidFill>
                  <a:srgbClr val="52C2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4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Podnadpis 46"/>
          <p:cNvSpPr>
            <a:spLocks noGrp="1"/>
          </p:cNvSpPr>
          <p:nvPr>
            <p:ph type="subTitle" idx="1"/>
          </p:nvPr>
        </p:nvSpPr>
        <p:spPr>
          <a:xfrm>
            <a:off x="518160" y="909374"/>
            <a:ext cx="8199120" cy="980626"/>
          </a:xfrm>
        </p:spPr>
        <p:txBody>
          <a:bodyPr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cs-CZ" sz="2400" cap="all" dirty="0">
                <a:solidFill>
                  <a:srgbClr val="1EA2C1"/>
                </a:solidFill>
                <a:latin typeface="Montserrat" panose="00000500000000000000" pitchFamily="2" charset="-18"/>
              </a:rPr>
              <a:t>3.6 ZAJIŠTĚNÍ KVALITY A atraktivity </a:t>
            </a:r>
            <a:r>
              <a:rPr lang="cs-CZ" sz="2400" cap="all" dirty="0" err="1">
                <a:solidFill>
                  <a:srgbClr val="1EA2C1"/>
                </a:solidFill>
                <a:latin typeface="Montserrat" panose="00000500000000000000" pitchFamily="2" charset="-18"/>
              </a:rPr>
              <a:t>vHD</a:t>
            </a:r>
            <a:r>
              <a:rPr lang="cs-CZ" sz="2400" cap="all" dirty="0">
                <a:solidFill>
                  <a:srgbClr val="1EA2C1"/>
                </a:solidFill>
                <a:latin typeface="Montserrat" panose="00000500000000000000" pitchFamily="2" charset="-18"/>
              </a:rPr>
              <a:t>/MHD</a:t>
            </a:r>
          </a:p>
        </p:txBody>
      </p:sp>
      <p:sp>
        <p:nvSpPr>
          <p:cNvPr id="37" name="Nadpis 32"/>
          <p:cNvSpPr txBox="1">
            <a:spLocks/>
          </p:cNvSpPr>
          <p:nvPr/>
        </p:nvSpPr>
        <p:spPr>
          <a:xfrm>
            <a:off x="720000" y="2160000"/>
            <a:ext cx="6436174" cy="2311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Lora" pitchFamily="2" charset="-18"/>
              <a:ea typeface="+mj-ea"/>
              <a:cs typeface="+mj-cs"/>
            </a:endParaRPr>
          </a:p>
        </p:txBody>
      </p:sp>
      <p:sp>
        <p:nvSpPr>
          <p:cNvPr id="38" name="Podnadpis 33"/>
          <p:cNvSpPr txBox="1">
            <a:spLocks/>
          </p:cNvSpPr>
          <p:nvPr/>
        </p:nvSpPr>
        <p:spPr>
          <a:xfrm>
            <a:off x="720000" y="1350000"/>
            <a:ext cx="6436174" cy="540000"/>
          </a:xfrm>
          <a:prstGeom prst="rect">
            <a:avLst/>
          </a:prstGeom>
        </p:spPr>
        <p:txBody>
          <a:bodyPr>
            <a:normAutofit/>
          </a:bodyPr>
          <a:lstStyle>
            <a:lvl1pPr marL="228598" indent="-228598" algn="l" defTabSz="91439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88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4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7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2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1EA2C1"/>
              </a:solidFill>
              <a:effectLst/>
              <a:uLnTx/>
              <a:uFillTx/>
              <a:latin typeface="Montserrat" panose="00000500000000000000" pitchFamily="2" charset="-18"/>
              <a:ea typeface="+mn-ea"/>
              <a:cs typeface="+mn-cs"/>
            </a:endParaRPr>
          </a:p>
        </p:txBody>
      </p:sp>
      <p:sp>
        <p:nvSpPr>
          <p:cNvPr id="49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65687"/>
            <a:ext cx="5760000" cy="378000"/>
          </a:xfrm>
        </p:spPr>
        <p:txBody>
          <a:bodyPr anchor="ctr">
            <a:normAutofit/>
          </a:bodyPr>
          <a:lstStyle/>
          <a:p>
            <a:r>
              <a:rPr lang="cs-CZ" sz="1800" cap="all" dirty="0">
                <a:latin typeface="Montserrat" panose="00000500000000000000" pitchFamily="2" charset="-18"/>
              </a:rPr>
              <a:t>METODIKA  ATRAKTIV </a:t>
            </a:r>
            <a:endParaRPr lang="cs-CZ" sz="1800" i="1" dirty="0">
              <a:latin typeface="Lora" pitchFamily="2" charset="-18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7003700-9CC0-4341-8E34-445DEAD8F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377" y="2999573"/>
            <a:ext cx="2896923" cy="201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8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46" name="Nadpis 45"/>
          <p:cNvSpPr>
            <a:spLocks noGrp="1"/>
          </p:cNvSpPr>
          <p:nvPr>
            <p:ph type="ctrTitle"/>
          </p:nvPr>
        </p:nvSpPr>
        <p:spPr>
          <a:xfrm>
            <a:off x="510540" y="1890000"/>
            <a:ext cx="7880984" cy="2581200"/>
          </a:xfrm>
        </p:spPr>
        <p:txBody>
          <a:bodyPr>
            <a:noAutofit/>
          </a:bodyPr>
          <a:lstStyle/>
          <a:p>
            <a:pPr marL="457200" lvl="1" algn="l">
              <a:lnSpc>
                <a:spcPct val="150000"/>
              </a:lnSpc>
            </a:pPr>
            <a:br>
              <a:rPr lang="cs-CZ" sz="14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sz="14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Podnadpis 46"/>
          <p:cNvSpPr>
            <a:spLocks noGrp="1"/>
          </p:cNvSpPr>
          <p:nvPr>
            <p:ph type="subTitle" idx="1"/>
          </p:nvPr>
        </p:nvSpPr>
        <p:spPr>
          <a:xfrm>
            <a:off x="719999" y="1350000"/>
            <a:ext cx="7671525" cy="540000"/>
          </a:xfrm>
        </p:spPr>
        <p:txBody>
          <a:bodyPr anchor="ctr">
            <a:normAutofit/>
          </a:bodyPr>
          <a:lstStyle/>
          <a:p>
            <a:pPr algn="ctr"/>
            <a:endParaRPr lang="cs-CZ" sz="2400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7" name="Nadpis 32"/>
          <p:cNvSpPr txBox="1">
            <a:spLocks/>
          </p:cNvSpPr>
          <p:nvPr/>
        </p:nvSpPr>
        <p:spPr>
          <a:xfrm>
            <a:off x="720000" y="2160000"/>
            <a:ext cx="6436174" cy="2311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Lora" pitchFamily="2" charset="-18"/>
              <a:ea typeface="+mj-ea"/>
              <a:cs typeface="+mj-cs"/>
            </a:endParaRPr>
          </a:p>
        </p:txBody>
      </p:sp>
      <p:sp>
        <p:nvSpPr>
          <p:cNvPr id="38" name="Podnadpis 33"/>
          <p:cNvSpPr txBox="1">
            <a:spLocks/>
          </p:cNvSpPr>
          <p:nvPr/>
        </p:nvSpPr>
        <p:spPr>
          <a:xfrm>
            <a:off x="720000" y="1350000"/>
            <a:ext cx="6436174" cy="540000"/>
          </a:xfrm>
          <a:prstGeom prst="rect">
            <a:avLst/>
          </a:prstGeom>
        </p:spPr>
        <p:txBody>
          <a:bodyPr>
            <a:normAutofit/>
          </a:bodyPr>
          <a:lstStyle>
            <a:lvl1pPr marL="228598" indent="-228598" algn="l" defTabSz="91439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88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4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7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2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9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1EA2C1"/>
              </a:solidFill>
              <a:effectLst/>
              <a:uLnTx/>
              <a:uFillTx/>
              <a:latin typeface="Montserrat" panose="00000500000000000000" pitchFamily="2" charset="-18"/>
              <a:ea typeface="+mn-ea"/>
              <a:cs typeface="+mn-cs"/>
            </a:endParaRPr>
          </a:p>
        </p:txBody>
      </p:sp>
      <p:sp>
        <p:nvSpPr>
          <p:cNvPr id="49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65687"/>
            <a:ext cx="5760000" cy="378000"/>
          </a:xfrm>
        </p:spPr>
        <p:txBody>
          <a:bodyPr anchor="ctr">
            <a:normAutofit/>
          </a:bodyPr>
          <a:lstStyle/>
          <a:p>
            <a:r>
              <a:rPr lang="cs-CZ" sz="1800" cap="all" dirty="0">
                <a:latin typeface="Montserrat" panose="00000500000000000000" pitchFamily="2" charset="-18"/>
              </a:rPr>
              <a:t>METODIKA  ATRAKTIV – ukázka – UITP </a:t>
            </a:r>
            <a:endParaRPr lang="cs-CZ" sz="1800" i="1" dirty="0">
              <a:latin typeface="Lora" pitchFamily="2" charset="-18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7B10F34-814B-4AF6-9970-FAAE1DC622D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20000" y="822960"/>
            <a:ext cx="7791540" cy="43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6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46" name="Nadpis 45"/>
          <p:cNvSpPr>
            <a:spLocks noGrp="1"/>
          </p:cNvSpPr>
          <p:nvPr>
            <p:ph type="ctrTitle"/>
          </p:nvPr>
        </p:nvSpPr>
        <p:spPr>
          <a:xfrm>
            <a:off x="720000" y="2272734"/>
            <a:ext cx="7671524" cy="2311200"/>
          </a:xfrm>
        </p:spPr>
        <p:txBody>
          <a:bodyPr>
            <a:normAutofit fontScale="90000"/>
          </a:bodyPr>
          <a:lstStyle/>
          <a:p>
            <a:pPr lvl="0">
              <a:lnSpc>
                <a:spcPct val="107000"/>
              </a:lnSpc>
            </a:pP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cs-CZ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Jeden z koncových </a:t>
            </a:r>
            <a:r>
              <a:rPr lang="cs-CZ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výstupů projektu </a:t>
            </a:r>
            <a:br>
              <a:rPr lang="cs-CZ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Zaměřuje se jak na </a:t>
            </a:r>
            <a:r>
              <a:rPr lang="cs-CZ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 plánování</a:t>
            </a:r>
            <a:r>
              <a:rPr lang="cs-CZ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tak na možnosti rozvoje pomocí konkrétních opatření; metodika doporučí </a:t>
            </a:r>
            <a:r>
              <a:rPr lang="cs-CZ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vhodná opatření</a:t>
            </a:r>
            <a:r>
              <a:rPr lang="cs-CZ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(včetně příkladů ze zahraničí i z Česka)  </a:t>
            </a:r>
            <a:br>
              <a:rPr lang="cs-CZ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Bude doplněna o </a:t>
            </a:r>
            <a:r>
              <a:rPr lang="cs-CZ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databázi opatření</a:t>
            </a:r>
            <a:r>
              <a:rPr lang="cs-CZ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 rozvoj a atraktivitu VHD, včetně odborné literatury s nejnovějšími poznatky (+ doporučené zdroje)  </a:t>
            </a:r>
            <a:br>
              <a:rPr lang="cs-CZ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cs-C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altLang="cs-CZ" sz="1400" b="1" dirty="0">
                <a:solidFill>
                  <a:srgbClr val="52C2CC"/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endParaRPr lang="cs-CZ" sz="1600" i="1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47" name="Podnadpis 46"/>
          <p:cNvSpPr>
            <a:spLocks noGrp="1"/>
          </p:cNvSpPr>
          <p:nvPr>
            <p:ph type="subTitle" idx="1"/>
          </p:nvPr>
        </p:nvSpPr>
        <p:spPr>
          <a:xfrm>
            <a:off x="613775" y="909373"/>
            <a:ext cx="7671525" cy="1071353"/>
          </a:xfrm>
        </p:spPr>
        <p:txBody>
          <a:bodyPr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cs-CZ" sz="2400" cap="all" dirty="0">
                <a:solidFill>
                  <a:srgbClr val="1EA2C1"/>
                </a:solidFill>
                <a:latin typeface="Montserrat" panose="00000500000000000000" pitchFamily="2" charset="-18"/>
              </a:rPr>
              <a:t>Metodika zvyšování atraktivity veřejné hromadné dopravy </a:t>
            </a:r>
          </a:p>
        </p:txBody>
      </p:sp>
      <p:sp>
        <p:nvSpPr>
          <p:cNvPr id="37" name="Nadpis 32"/>
          <p:cNvSpPr txBox="1">
            <a:spLocks/>
          </p:cNvSpPr>
          <p:nvPr/>
        </p:nvSpPr>
        <p:spPr>
          <a:xfrm>
            <a:off x="720000" y="2160000"/>
            <a:ext cx="6436174" cy="2311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38" name="Podnadpis 33"/>
          <p:cNvSpPr txBox="1">
            <a:spLocks/>
          </p:cNvSpPr>
          <p:nvPr/>
        </p:nvSpPr>
        <p:spPr>
          <a:xfrm>
            <a:off x="720000" y="1350000"/>
            <a:ext cx="6436174" cy="540000"/>
          </a:xfrm>
          <a:prstGeom prst="rect">
            <a:avLst/>
          </a:prstGeom>
        </p:spPr>
        <p:txBody>
          <a:bodyPr>
            <a:normAutofit/>
          </a:bodyPr>
          <a:lstStyle>
            <a:lvl1pPr marL="228598" indent="-228598" algn="l" defTabSz="91439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88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4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7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2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32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49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65687"/>
            <a:ext cx="5760000" cy="378000"/>
          </a:xfrm>
        </p:spPr>
        <p:txBody>
          <a:bodyPr anchor="ctr">
            <a:normAutofit/>
          </a:bodyPr>
          <a:lstStyle/>
          <a:p>
            <a:r>
              <a:rPr lang="cs-CZ" sz="1800" cap="all" dirty="0">
                <a:latin typeface="Montserrat" panose="00000500000000000000" pitchFamily="2" charset="-18"/>
              </a:rPr>
              <a:t>METODIKA  ATRAKTIV </a:t>
            </a:r>
            <a:endParaRPr lang="cs-CZ" sz="1800" i="1" dirty="0"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75840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46" name="Nadpis 45"/>
          <p:cNvSpPr>
            <a:spLocks noGrp="1"/>
          </p:cNvSpPr>
          <p:nvPr>
            <p:ph type="ctrTitle"/>
          </p:nvPr>
        </p:nvSpPr>
        <p:spPr>
          <a:xfrm>
            <a:off x="540327" y="2159999"/>
            <a:ext cx="7851197" cy="2786073"/>
          </a:xfrm>
        </p:spPr>
        <p:txBody>
          <a:bodyPr>
            <a:normAutofit/>
          </a:bodyPr>
          <a:lstStyle/>
          <a:p>
            <a:pPr marL="285750" lvl="1" indent="-285750">
              <a:lnSpc>
                <a:spcPct val="150000"/>
              </a:lnSpc>
              <a:spcBef>
                <a:spcPct val="0"/>
              </a:spcBef>
            </a:pPr>
            <a:r>
              <a:rPr lang="cs-CZ" sz="1300" dirty="0">
                <a:solidFill>
                  <a:schemeClr val="tx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S tvorbou metodiky souvisí i </a:t>
            </a:r>
            <a:r>
              <a:rPr lang="cs-CZ" sz="1300" b="1" dirty="0">
                <a:solidFill>
                  <a:schemeClr val="tx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doporučení pro aplikační sféru</a:t>
            </a:r>
            <a:br>
              <a:rPr lang="cs-CZ" sz="1300" dirty="0">
                <a:solidFill>
                  <a:schemeClr val="tx1"/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br>
              <a:rPr lang="cs-CZ" sz="1300" dirty="0">
                <a:solidFill>
                  <a:schemeClr val="tx1"/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r>
              <a:rPr lang="cs-CZ" sz="1300" u="sng" dirty="0">
                <a:solidFill>
                  <a:schemeClr val="tx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Doporučení pro strategické a koncepční materiály</a:t>
            </a:r>
            <a:r>
              <a:rPr lang="cs-CZ" sz="1300" dirty="0">
                <a:solidFill>
                  <a:schemeClr val="tx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, zejména pro:</a:t>
            </a:r>
            <a:br>
              <a:rPr lang="cs-CZ" sz="1300" dirty="0">
                <a:solidFill>
                  <a:schemeClr val="tx1"/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r>
              <a:rPr lang="cs-CZ" sz="1300" dirty="0">
                <a:solidFill>
                  <a:schemeClr val="tx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- Dopravní politiku ČR</a:t>
            </a:r>
            <a:br>
              <a:rPr lang="cs-CZ" sz="1300" dirty="0">
                <a:solidFill>
                  <a:schemeClr val="tx1"/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r>
              <a:rPr lang="cs-CZ" sz="1300" dirty="0">
                <a:solidFill>
                  <a:schemeClr val="tx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- Koncepci městské a aktivní mobility</a:t>
            </a:r>
            <a:br>
              <a:rPr lang="cs-CZ" sz="1300" dirty="0">
                <a:solidFill>
                  <a:schemeClr val="tx1"/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r>
              <a:rPr lang="cs-CZ" sz="1300" dirty="0">
                <a:solidFill>
                  <a:schemeClr val="tx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- Koncepci veřejné dopravy</a:t>
            </a:r>
            <a:br>
              <a:rPr lang="cs-CZ" sz="1300" dirty="0">
                <a:solidFill>
                  <a:schemeClr val="tx1"/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r>
              <a:rPr lang="cs-CZ" sz="1300" dirty="0">
                <a:solidFill>
                  <a:schemeClr val="tx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- Plány udržitelné městské mobility (</a:t>
            </a:r>
            <a:r>
              <a:rPr lang="cs-CZ" sz="1300" dirty="0" err="1">
                <a:solidFill>
                  <a:schemeClr val="tx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SUMPs</a:t>
            </a:r>
            <a:r>
              <a:rPr lang="cs-CZ" sz="1300" dirty="0">
                <a:solidFill>
                  <a:schemeClr val="tx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)</a:t>
            </a:r>
            <a:br>
              <a:rPr lang="cs-CZ" sz="1300" dirty="0">
                <a:solidFill>
                  <a:schemeClr val="tx1"/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r>
              <a:rPr lang="cs-CZ" sz="1300" dirty="0">
                <a:solidFill>
                  <a:schemeClr val="tx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- Integrované plány rozvoje dopravy krajů a měst</a:t>
            </a:r>
            <a:br>
              <a:rPr lang="cs-CZ" sz="1300" dirty="0">
                <a:solidFill>
                  <a:schemeClr val="tx1"/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endParaRPr lang="cs-CZ" sz="1300" dirty="0">
              <a:solidFill>
                <a:schemeClr val="tx1"/>
              </a:solidFill>
              <a:latin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7" name="Podnadpis 46"/>
          <p:cNvSpPr>
            <a:spLocks noGrp="1"/>
          </p:cNvSpPr>
          <p:nvPr>
            <p:ph type="subTitle" idx="1"/>
          </p:nvPr>
        </p:nvSpPr>
        <p:spPr>
          <a:xfrm>
            <a:off x="1014609" y="1088647"/>
            <a:ext cx="7520965" cy="822960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cs-CZ" sz="2400" cap="all" dirty="0">
                <a:solidFill>
                  <a:srgbClr val="1EA2C1"/>
                </a:solidFill>
                <a:latin typeface="Montserrat" panose="00000500000000000000" pitchFamily="2" charset="-18"/>
              </a:rPr>
              <a:t>Tvorba metodiky a doporučení pro strategické a koncepční materiály</a:t>
            </a:r>
          </a:p>
        </p:txBody>
      </p:sp>
      <p:sp>
        <p:nvSpPr>
          <p:cNvPr id="37" name="Nadpis 32"/>
          <p:cNvSpPr txBox="1">
            <a:spLocks/>
          </p:cNvSpPr>
          <p:nvPr/>
        </p:nvSpPr>
        <p:spPr>
          <a:xfrm>
            <a:off x="720000" y="2160000"/>
            <a:ext cx="6436174" cy="2311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38" name="Podnadpis 33"/>
          <p:cNvSpPr txBox="1">
            <a:spLocks/>
          </p:cNvSpPr>
          <p:nvPr/>
        </p:nvSpPr>
        <p:spPr>
          <a:xfrm>
            <a:off x="720000" y="1350000"/>
            <a:ext cx="6436174" cy="540000"/>
          </a:xfrm>
          <a:prstGeom prst="rect">
            <a:avLst/>
          </a:prstGeom>
        </p:spPr>
        <p:txBody>
          <a:bodyPr>
            <a:normAutofit/>
          </a:bodyPr>
          <a:lstStyle>
            <a:lvl1pPr marL="228598" indent="-228598" algn="l" defTabSz="91439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88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4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7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2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32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49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65687"/>
            <a:ext cx="5760000" cy="378000"/>
          </a:xfrm>
        </p:spPr>
        <p:txBody>
          <a:bodyPr anchor="ctr">
            <a:normAutofit/>
          </a:bodyPr>
          <a:lstStyle/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METODIKA ATRAKTIV a DOPORUČENÍ </a:t>
            </a:r>
          </a:p>
        </p:txBody>
      </p:sp>
    </p:spTree>
    <p:extLst>
      <p:ext uri="{BB962C8B-B14F-4D97-AF65-F5344CB8AC3E}">
        <p14:creationId xmlns:p14="http://schemas.microsoft.com/office/powerpoint/2010/main" val="2259270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46" name="Nadpis 45"/>
          <p:cNvSpPr>
            <a:spLocks noGrp="1"/>
          </p:cNvSpPr>
          <p:nvPr>
            <p:ph type="ctrTitle"/>
          </p:nvPr>
        </p:nvSpPr>
        <p:spPr>
          <a:xfrm>
            <a:off x="540327" y="2180471"/>
            <a:ext cx="7851197" cy="2983500"/>
          </a:xfrm>
        </p:spPr>
        <p:txBody>
          <a:bodyPr>
            <a:normAutofit fontScale="90000"/>
          </a:bodyPr>
          <a:lstStyle/>
          <a:p>
            <a:pPr marL="285750" lvl="1" indent="-285750">
              <a:lnSpc>
                <a:spcPct val="150000"/>
              </a:lnSpc>
              <a:spcBef>
                <a:spcPct val="0"/>
              </a:spcBef>
            </a:pPr>
            <a:r>
              <a:rPr lang="cs-CZ" sz="1300" b="1" dirty="0">
                <a:solidFill>
                  <a:srgbClr val="1EA2C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      Harmonogram tvorby metodiky a doporučení:</a:t>
            </a:r>
            <a:br>
              <a:rPr lang="cs-CZ" sz="1300" b="1" dirty="0">
                <a:solidFill>
                  <a:srgbClr val="1EA2C1"/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br>
              <a:rPr lang="cs-CZ" sz="1300" b="1" dirty="0">
                <a:solidFill>
                  <a:srgbClr val="1EA2C1"/>
                </a:solidFill>
                <a:latin typeface="Roboto" panose="02000000000000000000" pitchFamily="2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rgbClr val="1EA2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1-3/25 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struktury metodiky, revize dostupných podkladů, konzultace s aplikační sférou</a:t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rgbClr val="1EA2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4-11/25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rozpracování jednotlivých částí, identifikace klíčových stakeholderů a diskuse s nimi </a:t>
            </a:r>
            <a:b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rgbClr val="1EA2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12/25 – 01/2026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příprava podkladů pro konzultace s aplikační sférou</a:t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rgbClr val="1EA2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2-3/26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konzultace s aplikační sférou (k dokumentu metodiky a doporučením), průběžné 	doplnění a zapracování připomínek  </a:t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rgbClr val="1EA2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4/26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dokončení metodiky, závěrečná kontrola a finální připomínky (AG),</a:t>
            </a:r>
            <a:b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rgbClr val="1EA2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5-6/26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certifikace metodiky (MD ČR)</a:t>
            </a:r>
            <a:b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Podnadpis 46"/>
          <p:cNvSpPr>
            <a:spLocks noGrp="1"/>
          </p:cNvSpPr>
          <p:nvPr>
            <p:ph type="subTitle" idx="1"/>
          </p:nvPr>
        </p:nvSpPr>
        <p:spPr>
          <a:xfrm>
            <a:off x="826718" y="909374"/>
            <a:ext cx="7564806" cy="980626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2400" cap="all" dirty="0">
                <a:solidFill>
                  <a:srgbClr val="1EA2C1"/>
                </a:solidFill>
                <a:latin typeface="Montserrat" panose="00000500000000000000" pitchFamily="2" charset="-18"/>
              </a:rPr>
              <a:t>Tvorba metodiky a doporučení pro strategické a koncepční materiály</a:t>
            </a:r>
          </a:p>
        </p:txBody>
      </p:sp>
      <p:sp>
        <p:nvSpPr>
          <p:cNvPr id="37" name="Nadpis 32"/>
          <p:cNvSpPr txBox="1">
            <a:spLocks/>
          </p:cNvSpPr>
          <p:nvPr/>
        </p:nvSpPr>
        <p:spPr>
          <a:xfrm>
            <a:off x="720000" y="2160000"/>
            <a:ext cx="6436174" cy="2311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38" name="Podnadpis 33"/>
          <p:cNvSpPr txBox="1">
            <a:spLocks/>
          </p:cNvSpPr>
          <p:nvPr/>
        </p:nvSpPr>
        <p:spPr>
          <a:xfrm>
            <a:off x="720000" y="1350000"/>
            <a:ext cx="6436174" cy="540000"/>
          </a:xfrm>
          <a:prstGeom prst="rect">
            <a:avLst/>
          </a:prstGeom>
        </p:spPr>
        <p:txBody>
          <a:bodyPr>
            <a:normAutofit/>
          </a:bodyPr>
          <a:lstStyle>
            <a:lvl1pPr marL="228598" indent="-228598" algn="l" defTabSz="91439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88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4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7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2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32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49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65687"/>
            <a:ext cx="5760000" cy="378000"/>
          </a:xfrm>
        </p:spPr>
        <p:txBody>
          <a:bodyPr anchor="ctr">
            <a:normAutofit/>
          </a:bodyPr>
          <a:lstStyle/>
          <a:p>
            <a:r>
              <a:rPr lang="cs-CZ" sz="1800" cap="all" dirty="0">
                <a:latin typeface="Montserrat" panose="00000500000000000000" pitchFamily="2" charset="-18"/>
              </a:rPr>
              <a:t>Plánované aktivity pro rok 2025</a:t>
            </a:r>
            <a:endParaRPr lang="cs-CZ" sz="1800" i="1" dirty="0"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02730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50000" t="20073" r="10067" b="49977"/>
          <a:stretch/>
        </p:blipFill>
        <p:spPr>
          <a:xfrm>
            <a:off x="-1" y="-68580"/>
            <a:ext cx="9144001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0720BDC-1257-4930-8D75-4B7B3A175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999" y="2832916"/>
            <a:ext cx="6840000" cy="1552787"/>
          </a:xfrm>
        </p:spPr>
        <p:txBody>
          <a:bodyPr anchor="ctr">
            <a:no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Mgr. Radomíra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Jordová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  <a:b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Výzkumný tým Doprava a mobilita IEEP </a:t>
            </a:r>
            <a:b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300" dirty="0">
                <a:latin typeface="Lora" pitchFamily="2" charset="-18"/>
              </a:rPr>
            </a:br>
            <a:r>
              <a:rPr lang="cs-CZ" sz="1100" dirty="0">
                <a:latin typeface="Lora" pitchFamily="2" charset="-18"/>
              </a:rPr>
              <a:t>radomira.jordova@ujep.cz</a:t>
            </a:r>
            <a:br>
              <a:rPr lang="cs-CZ" sz="1100" dirty="0">
                <a:latin typeface="Lora" pitchFamily="2" charset="-18"/>
              </a:rPr>
            </a:br>
            <a:r>
              <a:rPr lang="cs-CZ" sz="1100" dirty="0">
                <a:latin typeface="Lora" pitchFamily="2" charset="-18"/>
                <a:hlinkClick r:id="rId3"/>
              </a:rPr>
              <a:t>www.mobilita-ieep.cz</a:t>
            </a:r>
            <a:r>
              <a:rPr lang="cs-CZ" sz="1100" dirty="0">
                <a:latin typeface="Lora" pitchFamily="2" charset="-18"/>
              </a:rPr>
              <a:t> </a:t>
            </a:r>
            <a:br>
              <a:rPr lang="cs-CZ" sz="1100" dirty="0">
                <a:latin typeface="Lora" pitchFamily="2" charset="-18"/>
              </a:rPr>
            </a:br>
            <a:r>
              <a:rPr lang="cs-CZ" sz="1100" dirty="0">
                <a:latin typeface="Lora" pitchFamily="2" charset="-18"/>
                <a:hlinkClick r:id="rId4"/>
              </a:rPr>
              <a:t>http://www.ieep.cz/en</a:t>
            </a:r>
            <a:r>
              <a:rPr lang="cs-CZ" sz="1100" dirty="0">
                <a:latin typeface="Lora" pitchFamily="2" charset="-18"/>
              </a:rPr>
              <a:t> </a:t>
            </a:r>
            <a:br>
              <a:rPr lang="cs-CZ" sz="1100" dirty="0">
                <a:latin typeface="Lora" pitchFamily="2" charset="-18"/>
              </a:rPr>
            </a:br>
            <a:r>
              <a:rPr lang="cs-CZ" sz="1100" dirty="0">
                <a:latin typeface="Lora" pitchFamily="2" charset="-18"/>
              </a:rPr>
              <a:t>FB: </a:t>
            </a:r>
            <a:r>
              <a:rPr lang="cs-CZ" sz="1100" dirty="0">
                <a:latin typeface="Lora" pitchFamily="2" charset="-18"/>
                <a:hlinkClick r:id="rId5"/>
              </a:rPr>
              <a:t>https://www.facebook.com/dopravamobilita</a:t>
            </a:r>
            <a:br>
              <a:rPr lang="cs-CZ" sz="1200" dirty="0">
                <a:latin typeface="Lora" pitchFamily="2" charset="-18"/>
              </a:rPr>
            </a:br>
            <a:br>
              <a:rPr lang="cs-CZ" sz="1200" dirty="0">
                <a:latin typeface="Lora" pitchFamily="2" charset="-18"/>
              </a:rPr>
            </a:br>
            <a:r>
              <a:rPr lang="cs-CZ" sz="1200" dirty="0">
                <a:latin typeface="Lora" pitchFamily="2" charset="-18"/>
              </a:rPr>
              <a:t>Projekt CL01000190 „Možnosti ČR zvyšování atraktivity užívání veřejné hromadné dopravy“ je řešen  s finanční podporou TAČR</a:t>
            </a:r>
            <a:br>
              <a:rPr lang="cs-CZ" sz="1200" dirty="0">
                <a:latin typeface="Lora" pitchFamily="2" charset="-18"/>
              </a:rPr>
            </a:br>
            <a:endParaRPr lang="cs-CZ" sz="1200" dirty="0">
              <a:latin typeface="Lora" pitchFamily="2" charset="-18"/>
            </a:endParaRP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2EA8A6BA-69B2-40A3-B4DD-341E2EA74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1999" y="1683407"/>
            <a:ext cx="6840000" cy="1458000"/>
          </a:xfrm>
        </p:spPr>
        <p:txBody>
          <a:bodyPr anchor="ctr">
            <a:normAutofit/>
          </a:bodyPr>
          <a:lstStyle/>
          <a:p>
            <a:r>
              <a:rPr lang="cs-CZ" sz="3200" b="1" cap="all" dirty="0">
                <a:solidFill>
                  <a:schemeClr val="bg1"/>
                </a:solidFill>
                <a:latin typeface="Montserrat" panose="00000500000000000000" pitchFamily="2" charset="-18"/>
              </a:rPr>
              <a:t>Děkuji za pozornost!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4152" y="514219"/>
            <a:ext cx="2623658" cy="836186"/>
          </a:xfrm>
          <a:prstGeom prst="rect">
            <a:avLst/>
          </a:prstGeom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9201F57B-BF12-AC45-B150-94C01618607E}"/>
              </a:ext>
            </a:extLst>
          </p:cNvPr>
          <p:cNvGrpSpPr/>
          <p:nvPr/>
        </p:nvGrpSpPr>
        <p:grpSpPr>
          <a:xfrm>
            <a:off x="0" y="4425433"/>
            <a:ext cx="9144000" cy="718068"/>
            <a:chOff x="0" y="4425433"/>
            <a:chExt cx="9144000" cy="718068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C053F6FB-6E06-AC4C-8657-2BF574EDEAA9}"/>
                </a:ext>
              </a:extLst>
            </p:cNvPr>
            <p:cNvSpPr/>
            <p:nvPr/>
          </p:nvSpPr>
          <p:spPr>
            <a:xfrm>
              <a:off x="0" y="4425433"/>
              <a:ext cx="9144000" cy="7180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" name="Obrázek 2">
              <a:extLst>
                <a:ext uri="{FF2B5EF4-FFF2-40B4-BE49-F238E27FC236}">
                  <a16:creationId xmlns:a16="http://schemas.microsoft.com/office/drawing/2014/main" id="{421F96FA-0050-A94C-B406-CBF034908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074" y="4545909"/>
              <a:ext cx="2031152" cy="45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ázek 5">
              <a:extLst>
                <a:ext uri="{FF2B5EF4-FFF2-40B4-BE49-F238E27FC236}">
                  <a16:creationId xmlns:a16="http://schemas.microsoft.com/office/drawing/2014/main" id="{943861DA-E50D-754B-95A7-F3C8A5706E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299" y="4657293"/>
              <a:ext cx="2057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ázek 1" descr="C:\Users\hana.bruhova\AppData\Local\Microsoft\Windows\INetCache\Content.Word\logo_TACR_zakl.png">
              <a:extLst>
                <a:ext uri="{FF2B5EF4-FFF2-40B4-BE49-F238E27FC236}">
                  <a16:creationId xmlns:a16="http://schemas.microsoft.com/office/drawing/2014/main" id="{C8F90F91-2082-CD41-8BAF-0DDE969439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5649" y="4504893"/>
              <a:ext cx="5334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7633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46" name="Nadpis 45"/>
          <p:cNvSpPr>
            <a:spLocks noGrp="1"/>
          </p:cNvSpPr>
          <p:nvPr>
            <p:ph type="ctrTitle"/>
          </p:nvPr>
        </p:nvSpPr>
        <p:spPr>
          <a:xfrm>
            <a:off x="398852" y="1188545"/>
            <a:ext cx="8076408" cy="3526756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</a:pP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Zvažujeme </a:t>
            </a:r>
            <a:r>
              <a:rPr lang="cs-CZ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dotazník spokojenosti uživatelů s nabídkou VHD</a:t>
            </a:r>
            <a:r>
              <a:rPr lang="cs-CZ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mohli byste nám poskytnout Váš, který používáte?</a:t>
            </a:r>
            <a:br>
              <a:rPr lang="cs-CZ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Z čeho vycházíte pro </a:t>
            </a:r>
            <a:r>
              <a:rPr lang="cs-CZ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posuzování atraktivity VHD u uživatelů</a:t>
            </a:r>
            <a:r>
              <a:rPr lang="cs-CZ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Máte vlastní standardy jako ROPID? Z našeho výzkumu vychází tyto nejdůležitější atributy:  čistota, dezinfekce, klimatizace. Jaké další ukazatele atraktivity sledujete nebo vám vyšly ze zpětné vazby od uživatelů jako nejdůležitější?    </a:t>
            </a:r>
            <a:r>
              <a:rPr lang="cs-CZ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 </a:t>
            </a:r>
            <a:br>
              <a:rPr lang="cs-CZ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cs-CZ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V části Evaluace</a:t>
            </a:r>
            <a:r>
              <a:rPr lang="cs-CZ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– </a:t>
            </a:r>
            <a:r>
              <a:rPr lang="cs-CZ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manažerské shrnutí pro samosprávy (místní a krajské),</a:t>
            </a:r>
            <a:r>
              <a:rPr lang="cs-CZ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včetně </a:t>
            </a:r>
            <a:r>
              <a:rPr lang="cs-CZ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KPI, </a:t>
            </a:r>
            <a:r>
              <a:rPr lang="cs-CZ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které budou mít vazbu s dotazníkem spokojenosti, jaké </a:t>
            </a:r>
            <a:r>
              <a:rPr lang="cs-CZ" sz="160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KPI nejčastěji sledujete</a:t>
            </a:r>
            <a:r>
              <a:rPr lang="cs-CZ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?  </a:t>
            </a:r>
            <a:br>
              <a:rPr lang="cs-CZ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utnost </a:t>
            </a:r>
            <a:r>
              <a:rPr lang="cs-CZ" sz="16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provazby</a:t>
            </a:r>
            <a:r>
              <a:rPr lang="cs-CZ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PDO s dalšími dokumenty</a:t>
            </a:r>
            <a:r>
              <a:rPr lang="cs-CZ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, jaké jsou synergie, překážky? </a:t>
            </a:r>
            <a:br>
              <a:rPr lang="cs-CZ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</a:br>
            <a:br>
              <a:rPr lang="cs-CZ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5. Jaké jsou z Vašeho pohledu nedořešené </a:t>
            </a:r>
            <a:r>
              <a:rPr lang="cs-CZ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otázky / body v legislativě</a:t>
            </a:r>
            <a:r>
              <a:rPr lang="cs-CZ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? Které zákony, předpisy, normy je potřeba harmonizovat? </a:t>
            </a:r>
            <a:br>
              <a:rPr lang="cs-CZ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Podnadpis 46"/>
          <p:cNvSpPr>
            <a:spLocks noGrp="1"/>
          </p:cNvSpPr>
          <p:nvPr>
            <p:ph type="subTitle" idx="1"/>
          </p:nvPr>
        </p:nvSpPr>
        <p:spPr>
          <a:xfrm flipV="1">
            <a:off x="826718" y="805142"/>
            <a:ext cx="7361939" cy="104232"/>
          </a:xfrm>
        </p:spPr>
        <p:txBody>
          <a:bodyPr anchor="ctr"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cs-CZ" sz="2400" cap="all" dirty="0">
                <a:solidFill>
                  <a:srgbClr val="1EA2C1"/>
                </a:solidFill>
                <a:latin typeface="Montserrat" panose="00000500000000000000" pitchFamily="2" charset="-18"/>
              </a:rPr>
              <a:t> </a:t>
            </a:r>
          </a:p>
        </p:txBody>
      </p:sp>
      <p:sp>
        <p:nvSpPr>
          <p:cNvPr id="37" name="Nadpis 32"/>
          <p:cNvSpPr txBox="1">
            <a:spLocks/>
          </p:cNvSpPr>
          <p:nvPr/>
        </p:nvSpPr>
        <p:spPr>
          <a:xfrm>
            <a:off x="720000" y="2160000"/>
            <a:ext cx="6436174" cy="2311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38" name="Podnadpis 33"/>
          <p:cNvSpPr txBox="1">
            <a:spLocks/>
          </p:cNvSpPr>
          <p:nvPr/>
        </p:nvSpPr>
        <p:spPr>
          <a:xfrm>
            <a:off x="720000" y="1350000"/>
            <a:ext cx="6436174" cy="540000"/>
          </a:xfrm>
          <a:prstGeom prst="rect">
            <a:avLst/>
          </a:prstGeom>
        </p:spPr>
        <p:txBody>
          <a:bodyPr>
            <a:normAutofit/>
          </a:bodyPr>
          <a:lstStyle>
            <a:lvl1pPr marL="228598" indent="-228598" algn="l" defTabSz="91439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88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4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7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2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32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49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65687"/>
            <a:ext cx="5760000" cy="378000"/>
          </a:xfrm>
        </p:spPr>
        <p:txBody>
          <a:bodyPr anchor="ctr">
            <a:normAutofit/>
          </a:bodyPr>
          <a:lstStyle/>
          <a:p>
            <a:r>
              <a:rPr lang="cs-CZ" sz="1800" cap="all" dirty="0">
                <a:latin typeface="Montserrat" panose="00000500000000000000" pitchFamily="2" charset="-18"/>
              </a:rPr>
              <a:t>Metodika – diskuse </a:t>
            </a:r>
            <a:endParaRPr lang="cs-CZ" sz="1800" i="1" dirty="0"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8954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47" name="Podnadpis 46"/>
          <p:cNvSpPr>
            <a:spLocks noGrp="1"/>
          </p:cNvSpPr>
          <p:nvPr>
            <p:ph type="subTitle" idx="1"/>
          </p:nvPr>
        </p:nvSpPr>
        <p:spPr>
          <a:xfrm>
            <a:off x="719999" y="1350000"/>
            <a:ext cx="7671525" cy="540000"/>
          </a:xfrm>
        </p:spPr>
        <p:txBody>
          <a:bodyPr anchor="ctr">
            <a:normAutofit/>
          </a:bodyPr>
          <a:lstStyle/>
          <a:p>
            <a:r>
              <a:rPr lang="cs-CZ" sz="2400" cap="all" dirty="0">
                <a:solidFill>
                  <a:srgbClr val="1EA2C1"/>
                </a:solidFill>
                <a:latin typeface="Montserrat" panose="00000500000000000000" pitchFamily="2" charset="-18"/>
              </a:rPr>
              <a:t>KOMU JE METODIKA URČENA? </a:t>
            </a:r>
          </a:p>
        </p:txBody>
      </p:sp>
      <p:sp>
        <p:nvSpPr>
          <p:cNvPr id="37" name="Nadpis 32"/>
          <p:cNvSpPr txBox="1">
            <a:spLocks/>
          </p:cNvSpPr>
          <p:nvPr/>
        </p:nvSpPr>
        <p:spPr>
          <a:xfrm>
            <a:off x="720000" y="2160000"/>
            <a:ext cx="6436174" cy="2311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38" name="Podnadpis 33"/>
          <p:cNvSpPr txBox="1">
            <a:spLocks/>
          </p:cNvSpPr>
          <p:nvPr/>
        </p:nvSpPr>
        <p:spPr>
          <a:xfrm>
            <a:off x="720000" y="1350000"/>
            <a:ext cx="6436174" cy="540000"/>
          </a:xfrm>
          <a:prstGeom prst="rect">
            <a:avLst/>
          </a:prstGeom>
        </p:spPr>
        <p:txBody>
          <a:bodyPr>
            <a:normAutofit/>
          </a:bodyPr>
          <a:lstStyle>
            <a:lvl1pPr marL="228598" indent="-228598" algn="l" defTabSz="91439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88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4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7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2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32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49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65687"/>
            <a:ext cx="5760000" cy="378000"/>
          </a:xfrm>
        </p:spPr>
        <p:txBody>
          <a:bodyPr anchor="ctr">
            <a:normAutofit/>
          </a:bodyPr>
          <a:lstStyle/>
          <a:p>
            <a:r>
              <a:rPr lang="cs-CZ" sz="1800" cap="all" dirty="0">
                <a:latin typeface="Montserrat" panose="00000500000000000000" pitchFamily="2" charset="-18"/>
              </a:rPr>
              <a:t>METODIKA  ATRAKTIV </a:t>
            </a:r>
            <a:endParaRPr lang="cs-CZ" sz="1800" i="1" dirty="0">
              <a:latin typeface="Lora" pitchFamily="2" charset="-1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ED13951-5BD2-49B2-9189-681DB586A25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422869" y="1769787"/>
            <a:ext cx="6553055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cs-CZ" sz="1400" b="1" dirty="0">
                <a:solidFill>
                  <a:srgbClr val="32323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ěstům, koordinátorům a poskytovatelům 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dopravních služeb, </a:t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všem, kteří cílí na zvýšení atraktivity VHD a jejích služeb na místní a krajské úrovni. </a:t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Představitelé samosprávy i odborní pracovníci </a:t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Dopravci a provozovatelé služeb VHD/MHD </a:t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Ministerstvo dopravy ČR a další státní instituce s vlivem na VHD </a:t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Zájmové organizace (podnikatelská sféra, hospodářské komory apod.) </a:t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cs-CZ" alt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D81FB3C-80F8-473F-9193-EB7E00085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923" y="2939125"/>
            <a:ext cx="1995208" cy="149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6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47" name="Podnadpis 46"/>
          <p:cNvSpPr>
            <a:spLocks noGrp="1"/>
          </p:cNvSpPr>
          <p:nvPr>
            <p:ph type="subTitle" idx="1"/>
          </p:nvPr>
        </p:nvSpPr>
        <p:spPr>
          <a:xfrm>
            <a:off x="719999" y="1350000"/>
            <a:ext cx="7671525" cy="540000"/>
          </a:xfrm>
        </p:spPr>
        <p:txBody>
          <a:bodyPr anchor="ctr">
            <a:normAutofit/>
          </a:bodyPr>
          <a:lstStyle/>
          <a:p>
            <a:r>
              <a:rPr lang="cs-CZ" sz="2400" cap="all" dirty="0">
                <a:solidFill>
                  <a:srgbClr val="1EA2C1"/>
                </a:solidFill>
                <a:latin typeface="Montserrat" panose="00000500000000000000" pitchFamily="2" charset="-18"/>
              </a:rPr>
              <a:t>HLAVNÍ CÍLE METODIKY  </a:t>
            </a:r>
          </a:p>
        </p:txBody>
      </p:sp>
      <p:sp>
        <p:nvSpPr>
          <p:cNvPr id="37" name="Nadpis 32"/>
          <p:cNvSpPr txBox="1">
            <a:spLocks/>
          </p:cNvSpPr>
          <p:nvPr/>
        </p:nvSpPr>
        <p:spPr>
          <a:xfrm>
            <a:off x="720000" y="2160000"/>
            <a:ext cx="6436174" cy="2311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38" name="Podnadpis 33"/>
          <p:cNvSpPr txBox="1">
            <a:spLocks/>
          </p:cNvSpPr>
          <p:nvPr/>
        </p:nvSpPr>
        <p:spPr>
          <a:xfrm>
            <a:off x="720000" y="1350000"/>
            <a:ext cx="6436174" cy="540000"/>
          </a:xfrm>
          <a:prstGeom prst="rect">
            <a:avLst/>
          </a:prstGeom>
        </p:spPr>
        <p:txBody>
          <a:bodyPr>
            <a:normAutofit/>
          </a:bodyPr>
          <a:lstStyle>
            <a:lvl1pPr marL="228598" indent="-228598" algn="l" defTabSz="91439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88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4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7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2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32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49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65687"/>
            <a:ext cx="5760000" cy="378000"/>
          </a:xfrm>
        </p:spPr>
        <p:txBody>
          <a:bodyPr anchor="ctr">
            <a:normAutofit/>
          </a:bodyPr>
          <a:lstStyle/>
          <a:p>
            <a:r>
              <a:rPr lang="cs-CZ" sz="1800" cap="all" dirty="0">
                <a:latin typeface="Montserrat" panose="00000500000000000000" pitchFamily="2" charset="-18"/>
              </a:rPr>
              <a:t>METODIKA  ATRAKTIV </a:t>
            </a:r>
            <a:endParaRPr lang="cs-CZ" sz="1800" i="1" dirty="0">
              <a:latin typeface="Lora" pitchFamily="2" charset="-1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ED13951-5BD2-49B2-9189-681DB586A25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422869" y="375587"/>
            <a:ext cx="7745316" cy="537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Metodika by měla ukázat cestu, jak dále </a:t>
            </a:r>
            <a:r>
              <a:rPr kumimoji="0" lang="cs-CZ" altLang="cs-CZ" sz="14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zatraktivnit VHD/MHD v ČR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na různých úrovních, v rozsahu celého systému udržitelné mobility:  </a:t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dostupnost a efektivita dopravních služeb, s důrazem na VHD /MHD</a:t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bezpečnost </a:t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ekologičnost </a:t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cena</a:t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cestovní čas </a:t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čistota </a:t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komfort (pohodlnost, estetika, klimatizace atd.) </a:t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a další </a:t>
            </a:r>
            <a:r>
              <a:rPr lang="cs-CZ" altLang="cs-CZ" sz="1400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parametry dle požadavků uživatelů 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cs-CZ" alt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83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47" name="Podnadpis 46"/>
          <p:cNvSpPr>
            <a:spLocks noGrp="1"/>
          </p:cNvSpPr>
          <p:nvPr>
            <p:ph type="subTitle" idx="1"/>
          </p:nvPr>
        </p:nvSpPr>
        <p:spPr>
          <a:xfrm>
            <a:off x="719999" y="1080000"/>
            <a:ext cx="7671525" cy="540000"/>
          </a:xfrm>
        </p:spPr>
        <p:txBody>
          <a:bodyPr anchor="ctr">
            <a:normAutofit/>
          </a:bodyPr>
          <a:lstStyle/>
          <a:p>
            <a:r>
              <a:rPr lang="cs-CZ" sz="2400" cap="all" dirty="0">
                <a:solidFill>
                  <a:srgbClr val="1EA2C1"/>
                </a:solidFill>
                <a:latin typeface="Montserrat" panose="00000500000000000000" pitchFamily="2" charset="-18"/>
              </a:rPr>
              <a:t>HLAVNÍ CÍLE METODIKY  </a:t>
            </a:r>
          </a:p>
        </p:txBody>
      </p:sp>
      <p:sp>
        <p:nvSpPr>
          <p:cNvPr id="37" name="Nadpis 32"/>
          <p:cNvSpPr txBox="1">
            <a:spLocks/>
          </p:cNvSpPr>
          <p:nvPr/>
        </p:nvSpPr>
        <p:spPr>
          <a:xfrm>
            <a:off x="720000" y="2160000"/>
            <a:ext cx="6436174" cy="2311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38" name="Podnadpis 33"/>
          <p:cNvSpPr txBox="1">
            <a:spLocks/>
          </p:cNvSpPr>
          <p:nvPr/>
        </p:nvSpPr>
        <p:spPr>
          <a:xfrm>
            <a:off x="752476" y="993905"/>
            <a:ext cx="6436174" cy="540000"/>
          </a:xfrm>
          <a:prstGeom prst="rect">
            <a:avLst/>
          </a:prstGeom>
        </p:spPr>
        <p:txBody>
          <a:bodyPr>
            <a:normAutofit/>
          </a:bodyPr>
          <a:lstStyle>
            <a:lvl1pPr marL="228598" indent="-228598" algn="l" defTabSz="91439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88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4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7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2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32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49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65687"/>
            <a:ext cx="5760000" cy="378000"/>
          </a:xfrm>
        </p:spPr>
        <p:txBody>
          <a:bodyPr anchor="ctr">
            <a:normAutofit/>
          </a:bodyPr>
          <a:lstStyle/>
          <a:p>
            <a:r>
              <a:rPr lang="cs-CZ" sz="1800" cap="all" dirty="0">
                <a:latin typeface="Montserrat" panose="00000500000000000000" pitchFamily="2" charset="-18"/>
              </a:rPr>
              <a:t>METODIKA  ATRAKTIV </a:t>
            </a:r>
            <a:endParaRPr lang="cs-CZ" sz="1800" i="1" dirty="0">
              <a:latin typeface="Lora" pitchFamily="2" charset="-1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ED13951-5BD2-49B2-9189-681DB586A25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457444" y="1620000"/>
            <a:ext cx="7745316" cy="373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-Bold"/>
                <a:ea typeface="Calibri" panose="020F0502020204030204" pitchFamily="34" charset="0"/>
                <a:cs typeface="Calibri-Bold"/>
              </a:rPr>
              <a:t>Udržitelná doprava:</a:t>
            </a:r>
            <a:br>
              <a:rPr lang="cs-CZ" sz="1800" b="1" dirty="0">
                <a:effectLst/>
                <a:latin typeface="Calibri-Bold"/>
                <a:ea typeface="Calibri" panose="020F0502020204030204" pitchFamily="34" charset="0"/>
                <a:cs typeface="Calibri-Bold"/>
              </a:rPr>
            </a:br>
            <a:br>
              <a:rPr lang="cs-CZ" sz="1800" b="1" dirty="0">
                <a:effectLst/>
                <a:latin typeface="Calibri-Bold"/>
                <a:ea typeface="Calibri" panose="020F0502020204030204" pitchFamily="34" charset="0"/>
                <a:cs typeface="Calibri-Bold"/>
              </a:rPr>
            </a:b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1400" dirty="0"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lužby a infrastruktura pro mobilitu lidí a zboží způsobem, který podporuje ekonomický a sociální rozvoj ve prospěch současných i budoucích generací. </a:t>
            </a:r>
            <a:b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- Bezpečná, územně i cenově dostupn</a:t>
            </a:r>
            <a:r>
              <a:rPr lang="cs-CZ" sz="1400" dirty="0"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kvalitní a flexibilní, a zároveň </a:t>
            </a:r>
            <a:r>
              <a:rPr lang="cs-CZ" sz="1400" dirty="0">
                <a:ea typeface="Calibri" panose="020F0502020204030204" pitchFamily="34" charset="0"/>
                <a:cs typeface="Arial" panose="020B0604020202020204" pitchFamily="34" charset="0"/>
              </a:rPr>
              <a:t>minimalizující </a:t>
            </a:r>
            <a: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uhlíkové a jiné emise a dopady na životní prostředí. </a:t>
            </a:r>
            <a:b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400" dirty="0">
                <a:ea typeface="Calibri" panose="020F0502020204030204" pitchFamily="34" charset="0"/>
                <a:cs typeface="Arial" panose="020B0604020202020204" pitchFamily="34" charset="0"/>
              </a:rPr>
              <a:t>= n</a:t>
            </a:r>
            <a: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abídka zahrnuje opatření a služby, </a:t>
            </a:r>
            <a:r>
              <a:rPr lang="cs-CZ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šetrné k ŽP </a:t>
            </a:r>
            <a: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(= „čisté“ dopravní prostředky s alternativními palivy a pohony) a jejich intermodální vazby = VHD/MHD + pěší a cyklistická doprava, </a:t>
            </a:r>
            <a:r>
              <a:rPr lang="cs-CZ" sz="1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mikromobilita</a:t>
            </a:r>
            <a: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(koloběžky apod.), sdílená  doprava (</a:t>
            </a:r>
            <a:r>
              <a:rPr lang="cs-CZ" sz="1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bikesharing</a:t>
            </a:r>
            <a: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carsharing</a:t>
            </a:r>
            <a: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spolujízda).</a:t>
            </a:r>
            <a:br>
              <a:rPr lang="cs-CZ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cs-CZ" alt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461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47" name="Podnadpis 46"/>
          <p:cNvSpPr>
            <a:spLocks noGrp="1"/>
          </p:cNvSpPr>
          <p:nvPr>
            <p:ph type="subTitle" idx="1"/>
          </p:nvPr>
        </p:nvSpPr>
        <p:spPr>
          <a:xfrm>
            <a:off x="719999" y="1350000"/>
            <a:ext cx="7671525" cy="540000"/>
          </a:xfrm>
        </p:spPr>
        <p:txBody>
          <a:bodyPr anchor="ctr">
            <a:normAutofit/>
          </a:bodyPr>
          <a:lstStyle/>
          <a:p>
            <a:r>
              <a:rPr lang="cs-CZ" sz="2400" cap="all" dirty="0">
                <a:solidFill>
                  <a:srgbClr val="1EA2C1"/>
                </a:solidFill>
                <a:latin typeface="Montserrat" panose="00000500000000000000" pitchFamily="2" charset="-18"/>
              </a:rPr>
              <a:t>HLAVNÍ CÍLE METODIKY  </a:t>
            </a:r>
          </a:p>
        </p:txBody>
      </p:sp>
      <p:sp>
        <p:nvSpPr>
          <p:cNvPr id="37" name="Nadpis 32"/>
          <p:cNvSpPr txBox="1">
            <a:spLocks/>
          </p:cNvSpPr>
          <p:nvPr/>
        </p:nvSpPr>
        <p:spPr>
          <a:xfrm>
            <a:off x="720000" y="2160000"/>
            <a:ext cx="6436174" cy="2311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38" name="Podnadpis 33"/>
          <p:cNvSpPr txBox="1">
            <a:spLocks/>
          </p:cNvSpPr>
          <p:nvPr/>
        </p:nvSpPr>
        <p:spPr>
          <a:xfrm>
            <a:off x="720000" y="1350000"/>
            <a:ext cx="6436174" cy="540000"/>
          </a:xfrm>
          <a:prstGeom prst="rect">
            <a:avLst/>
          </a:prstGeom>
        </p:spPr>
        <p:txBody>
          <a:bodyPr>
            <a:normAutofit/>
          </a:bodyPr>
          <a:lstStyle>
            <a:lvl1pPr marL="228598" indent="-228598" algn="l" defTabSz="91439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88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4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7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2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32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49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65687"/>
            <a:ext cx="5760000" cy="378000"/>
          </a:xfrm>
        </p:spPr>
        <p:txBody>
          <a:bodyPr anchor="ctr">
            <a:normAutofit/>
          </a:bodyPr>
          <a:lstStyle/>
          <a:p>
            <a:r>
              <a:rPr lang="cs-CZ" sz="1800" cap="all" dirty="0">
                <a:latin typeface="Montserrat" panose="00000500000000000000" pitchFamily="2" charset="-18"/>
              </a:rPr>
              <a:t>METODIKA  ATRAKTIV </a:t>
            </a:r>
            <a:endParaRPr lang="cs-CZ" sz="1800" i="1" dirty="0">
              <a:latin typeface="Lora" pitchFamily="2" charset="-1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ED13951-5BD2-49B2-9189-681DB586A25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422869" y="1910685"/>
            <a:ext cx="774531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Metodika by měla zpřehlednit a dát praktické tipy pro </a:t>
            </a:r>
            <a:r>
              <a:rPr kumimoji="0" lang="cs-CZ" altLang="cs-CZ" sz="1400" b="1" i="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dopravní plánování:</a:t>
            </a:r>
            <a:br>
              <a:rPr kumimoji="0" lang="cs-CZ" altLang="cs-CZ" sz="1400" b="1" i="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PDO, generely veřejné dopravy, plány rozvoje veřejné dopravy atd. </a:t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souvislosti se SUMP 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možnosti synergií a příklady pro zařazení opatření MHD-VHD do návrhových částí SUMP, </a:t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a 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souvislosti s dalšími plány 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(územní plány</a:t>
            </a:r>
            <a:r>
              <a:rPr lang="cs-CZ" altLang="cs-CZ" sz="1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apod.)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cs-CZ" alt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473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47" name="Podnadpis 46"/>
          <p:cNvSpPr>
            <a:spLocks noGrp="1"/>
          </p:cNvSpPr>
          <p:nvPr>
            <p:ph type="subTitle" idx="1"/>
          </p:nvPr>
        </p:nvSpPr>
        <p:spPr>
          <a:xfrm>
            <a:off x="719999" y="1350000"/>
            <a:ext cx="7671525" cy="540000"/>
          </a:xfrm>
        </p:spPr>
        <p:txBody>
          <a:bodyPr anchor="ctr">
            <a:normAutofit/>
          </a:bodyPr>
          <a:lstStyle/>
          <a:p>
            <a:r>
              <a:rPr lang="cs-CZ" sz="2400" cap="all" dirty="0">
                <a:solidFill>
                  <a:srgbClr val="1EA2C1"/>
                </a:solidFill>
                <a:latin typeface="Montserrat" panose="00000500000000000000" pitchFamily="2" charset="-18"/>
              </a:rPr>
              <a:t>HLAVNÍ CÍLE METODIKY  </a:t>
            </a:r>
          </a:p>
        </p:txBody>
      </p:sp>
      <p:sp>
        <p:nvSpPr>
          <p:cNvPr id="37" name="Nadpis 32"/>
          <p:cNvSpPr txBox="1">
            <a:spLocks/>
          </p:cNvSpPr>
          <p:nvPr/>
        </p:nvSpPr>
        <p:spPr>
          <a:xfrm>
            <a:off x="720000" y="2160000"/>
            <a:ext cx="6436174" cy="2311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38" name="Podnadpis 33"/>
          <p:cNvSpPr txBox="1">
            <a:spLocks/>
          </p:cNvSpPr>
          <p:nvPr/>
        </p:nvSpPr>
        <p:spPr>
          <a:xfrm>
            <a:off x="720000" y="1350000"/>
            <a:ext cx="6436174" cy="540000"/>
          </a:xfrm>
          <a:prstGeom prst="rect">
            <a:avLst/>
          </a:prstGeom>
        </p:spPr>
        <p:txBody>
          <a:bodyPr>
            <a:normAutofit/>
          </a:bodyPr>
          <a:lstStyle>
            <a:lvl1pPr marL="228598" indent="-228598" algn="l" defTabSz="91439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88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4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7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2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32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49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65687"/>
            <a:ext cx="5760000" cy="378000"/>
          </a:xfrm>
        </p:spPr>
        <p:txBody>
          <a:bodyPr anchor="ctr">
            <a:normAutofit/>
          </a:bodyPr>
          <a:lstStyle/>
          <a:p>
            <a:r>
              <a:rPr lang="cs-CZ" sz="1800" cap="all" dirty="0">
                <a:latin typeface="Montserrat" panose="00000500000000000000" pitchFamily="2" charset="-18"/>
              </a:rPr>
              <a:t>METODIKA ATRAKTIV </a:t>
            </a:r>
            <a:endParaRPr lang="cs-CZ" sz="1800" dirty="0">
              <a:latin typeface="Lora" pitchFamily="2" charset="-1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99F9721-E70F-4D2A-B437-72A621C791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464025" y="2096229"/>
            <a:ext cx="7191148" cy="231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Metodika by měla zohlednit </a:t>
            </a:r>
            <a:r>
              <a:rPr kumimoji="0" lang="cs-CZ" altLang="cs-CZ" sz="14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nové trendy 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akcentovat důraz na </a:t>
            </a:r>
            <a:r>
              <a:rPr kumimoji="0" lang="cs-CZ" altLang="cs-CZ" sz="14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akceptaci a využití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br>
              <a:rPr kumimoji="0" lang="cs-CZ" altLang="cs-CZ" sz="1400" b="1" i="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cs-CZ" altLang="cs-CZ" sz="1400" b="1" i="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cs-CZ" altLang="cs-CZ" sz="140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Pokračující zavádění informačních 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technologií;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digitalizace, management a využití dat </a:t>
            </a:r>
            <a:endParaRPr kumimoji="0" lang="cs-CZ" alt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Prvky 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autonomní mobility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(budoucí vývoj) </a:t>
            </a:r>
            <a:endParaRPr kumimoji="0" lang="cs-CZ" alt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Poptávková doprava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doprava na vyžádání </a:t>
            </a:r>
            <a:endParaRPr kumimoji="0" lang="cs-CZ" alt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Inkluze,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specifické požadavky různých skupin obyvatel </a:t>
            </a:r>
            <a:r>
              <a:rPr kumimoji="0" lang="cs-CZ" altLang="cs-CZ" sz="14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(bezbariérovost apod.) </a:t>
            </a:r>
            <a:endParaRPr kumimoji="0" lang="cs-CZ" altLang="cs-CZ" sz="1400" b="0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Analýza poptávky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potřeb uživatelů o opatření a jejich parametry - 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atraktivita</a:t>
            </a:r>
            <a:endParaRPr kumimoji="0" lang="cs-CZ" altLang="cs-CZ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313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47" name="Podnadpis 46"/>
          <p:cNvSpPr>
            <a:spLocks noGrp="1"/>
          </p:cNvSpPr>
          <p:nvPr>
            <p:ph type="subTitle" idx="1"/>
          </p:nvPr>
        </p:nvSpPr>
        <p:spPr>
          <a:xfrm>
            <a:off x="719999" y="1350000"/>
            <a:ext cx="7671525" cy="540000"/>
          </a:xfrm>
        </p:spPr>
        <p:txBody>
          <a:bodyPr anchor="ctr">
            <a:normAutofit/>
          </a:bodyPr>
          <a:lstStyle/>
          <a:p>
            <a:r>
              <a:rPr lang="cs-CZ" sz="2400" cap="all" dirty="0">
                <a:solidFill>
                  <a:srgbClr val="1EA2C1"/>
                </a:solidFill>
                <a:latin typeface="Montserrat" panose="00000500000000000000" pitchFamily="2" charset="-18"/>
              </a:rPr>
              <a:t>Proces tvorby METODIKY - základ  </a:t>
            </a:r>
          </a:p>
        </p:txBody>
      </p:sp>
      <p:sp>
        <p:nvSpPr>
          <p:cNvPr id="37" name="Nadpis 32"/>
          <p:cNvSpPr txBox="1">
            <a:spLocks/>
          </p:cNvSpPr>
          <p:nvPr/>
        </p:nvSpPr>
        <p:spPr>
          <a:xfrm>
            <a:off x="720000" y="2160000"/>
            <a:ext cx="6436174" cy="2311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38" name="Podnadpis 33"/>
          <p:cNvSpPr txBox="1">
            <a:spLocks/>
          </p:cNvSpPr>
          <p:nvPr/>
        </p:nvSpPr>
        <p:spPr>
          <a:xfrm>
            <a:off x="720000" y="1350000"/>
            <a:ext cx="6436174" cy="540000"/>
          </a:xfrm>
          <a:prstGeom prst="rect">
            <a:avLst/>
          </a:prstGeom>
        </p:spPr>
        <p:txBody>
          <a:bodyPr>
            <a:normAutofit/>
          </a:bodyPr>
          <a:lstStyle>
            <a:lvl1pPr marL="228598" indent="-228598" algn="l" defTabSz="91439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88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4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7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2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32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49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65687"/>
            <a:ext cx="5760000" cy="378000"/>
          </a:xfrm>
        </p:spPr>
        <p:txBody>
          <a:bodyPr anchor="ctr">
            <a:normAutofit/>
          </a:bodyPr>
          <a:lstStyle/>
          <a:p>
            <a:r>
              <a:rPr lang="cs-CZ" sz="1800" cap="all" dirty="0">
                <a:latin typeface="Montserrat" panose="00000500000000000000" pitchFamily="2" charset="-18"/>
              </a:rPr>
              <a:t>METODIKA ATRAKTIV </a:t>
            </a:r>
            <a:endParaRPr lang="cs-CZ" sz="1800" dirty="0">
              <a:latin typeface="Lora" pitchFamily="2" charset="-1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99F9721-E70F-4D2A-B437-72A621C791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464024" y="2082057"/>
            <a:ext cx="7854285" cy="234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etodika je postavena na datech a dalších výstupech i komunikaci v rámci projektu ATRAKTIV a na základě aktuálních odborných analýz a </a:t>
            </a:r>
            <a:r>
              <a:rPr lang="cs-CZ" altLang="cs-CZ" sz="1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znalosti 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podmínek </a:t>
            </a:r>
            <a:r>
              <a:rPr lang="cs-CZ" altLang="cs-CZ" sz="1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pro další rozvoj VHD/MHD v ČR i zahraničí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br>
              <a:rPr kumimoji="0" lang="cs-CZ" altLang="cs-CZ" sz="1400" b="1" i="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cs-CZ" altLang="cs-CZ" sz="1400" b="1" i="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cs-CZ" altLang="cs-CZ" sz="140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Proběhla řada 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sběrů dat 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mezi uživateli i neuživateli VHD/MHD = využití dat </a:t>
            </a:r>
            <a:endParaRPr kumimoji="0" lang="cs-CZ" alt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Byly provedeny 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rozhovory a </a:t>
            </a:r>
            <a:r>
              <a:rPr lang="cs-CZ" altLang="cs-CZ" sz="1400" b="1" dirty="0">
                <a:solidFill>
                  <a:srgbClr val="32323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workshopy </a:t>
            </a:r>
            <a:r>
              <a:rPr lang="cs-CZ" altLang="cs-CZ" sz="1400" dirty="0">
                <a:solidFill>
                  <a:srgbClr val="32323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 poskytovateli VHD/MHD 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cs-CZ" alt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Odborné akce </a:t>
            </a:r>
            <a:r>
              <a:rPr kumimoji="0" lang="cs-CZ" altLang="cs-CZ" sz="1400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národní i mezinárodní úrovni (UITP, AET</a:t>
            </a:r>
            <a:r>
              <a:rPr kumimoji="0" lang="cs-CZ" altLang="cs-CZ" sz="1400" i="0" u="none" strike="noStrike" cap="none" normalizeH="0" baseline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ETC, CIVITAS </a:t>
            </a:r>
            <a:r>
              <a:rPr kumimoji="0" lang="cs-CZ" altLang="cs-CZ" sz="1400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fórum apod.) </a:t>
            </a:r>
            <a:br>
              <a:rPr kumimoji="0" lang="cs-CZ" altLang="cs-CZ" sz="1400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cs-CZ" altLang="cs-CZ" sz="1400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Reflexe stávajících schválených 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strategických dokumentů a politik </a:t>
            </a:r>
            <a:r>
              <a:rPr kumimoji="0" lang="cs-CZ" altLang="cs-CZ" sz="1400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různých úrovních   </a:t>
            </a:r>
            <a:endParaRPr kumimoji="0" lang="cs-CZ" altLang="cs-CZ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8633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2960"/>
          </a:xfrm>
          <a:prstGeom prst="rect">
            <a:avLst/>
          </a:prstGeom>
        </p:spPr>
      </p:pic>
      <p:sp>
        <p:nvSpPr>
          <p:cNvPr id="47" name="Podnadpis 46"/>
          <p:cNvSpPr>
            <a:spLocks noGrp="1"/>
          </p:cNvSpPr>
          <p:nvPr>
            <p:ph type="subTitle" idx="1"/>
          </p:nvPr>
        </p:nvSpPr>
        <p:spPr>
          <a:xfrm>
            <a:off x="719997" y="975845"/>
            <a:ext cx="7671525" cy="540000"/>
          </a:xfrm>
        </p:spPr>
        <p:txBody>
          <a:bodyPr anchor="ctr">
            <a:normAutofit/>
          </a:bodyPr>
          <a:lstStyle/>
          <a:p>
            <a:r>
              <a:rPr lang="cs-CZ" sz="2400" cap="all" dirty="0">
                <a:solidFill>
                  <a:srgbClr val="1EA2C1"/>
                </a:solidFill>
                <a:latin typeface="Montserrat" panose="00000500000000000000" pitchFamily="2" charset="-18"/>
              </a:rPr>
              <a:t>Proces tvorby METODIKY - základ  </a:t>
            </a:r>
          </a:p>
        </p:txBody>
      </p:sp>
      <p:sp>
        <p:nvSpPr>
          <p:cNvPr id="37" name="Nadpis 32"/>
          <p:cNvSpPr txBox="1">
            <a:spLocks/>
          </p:cNvSpPr>
          <p:nvPr/>
        </p:nvSpPr>
        <p:spPr>
          <a:xfrm>
            <a:off x="720000" y="2160000"/>
            <a:ext cx="6436174" cy="2311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38" name="Podnadpis 33"/>
          <p:cNvSpPr txBox="1">
            <a:spLocks/>
          </p:cNvSpPr>
          <p:nvPr/>
        </p:nvSpPr>
        <p:spPr>
          <a:xfrm>
            <a:off x="720000" y="1350000"/>
            <a:ext cx="6436174" cy="540000"/>
          </a:xfrm>
          <a:prstGeom prst="rect">
            <a:avLst/>
          </a:prstGeom>
        </p:spPr>
        <p:txBody>
          <a:bodyPr>
            <a:normAutofit/>
          </a:bodyPr>
          <a:lstStyle>
            <a:lvl1pPr marL="228598" indent="-228598" algn="l" defTabSz="91439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93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88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84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8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7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5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2" indent="-228598" algn="l" defTabSz="91439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32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49" name="Zástupný text 1"/>
          <p:cNvSpPr>
            <a:spLocks noGrp="1"/>
          </p:cNvSpPr>
          <p:nvPr>
            <p:ph type="body" sz="quarter" idx="15"/>
          </p:nvPr>
        </p:nvSpPr>
        <p:spPr>
          <a:xfrm>
            <a:off x="360000" y="265687"/>
            <a:ext cx="5760000" cy="378000"/>
          </a:xfrm>
        </p:spPr>
        <p:txBody>
          <a:bodyPr anchor="ctr">
            <a:normAutofit/>
          </a:bodyPr>
          <a:lstStyle/>
          <a:p>
            <a:r>
              <a:rPr lang="cs-CZ" sz="1800" cap="all" dirty="0">
                <a:latin typeface="Montserrat" panose="00000500000000000000" pitchFamily="2" charset="-18"/>
              </a:rPr>
              <a:t>METODIKA ATRAKTIV </a:t>
            </a:r>
            <a:endParaRPr lang="cs-CZ" sz="1800" dirty="0">
              <a:latin typeface="Lora" pitchFamily="2" charset="-1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99F9721-E70F-4D2A-B437-72A621C791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720000" y="1517860"/>
            <a:ext cx="7671525" cy="386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Zákon č. 194/2010 Sb.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o veřejných službách v přepravě cestujících, který zajišťuje 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veřejnou službu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formou smluv mezi dopravcem a objednatelem (kraj, stát, město).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Zákon č. 111/1994 Sb.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o silniční dopravě, který upravuje linkovou dopravu, povolování linek.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Zákon č. 266/1994 Sb.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o drahách, který reguluje drážní dopravu (vlak, tramvaj, metro).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Zákon č. 129/2000 Sb.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o krajích, který určuje odpovědnost krajů za 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dopravní obslužnost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na svém území.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cs-CZ" altLang="cs-CZ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93642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m_PowerPoint_prezentace_sablona" id="{03E2D353-5A30-3B49-BF09-5A6B27D5C8A6}" vid="{F70D7E82-594B-8345-BA24-F450579A119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Ltm_PowerPoint_prezentace_sablona</Template>
  <TotalTime>3762</TotalTime>
  <Words>1739</Words>
  <Application>Microsoft Office PowerPoint</Application>
  <PresentationFormat>Předvádění na obrazovce (16:9)</PresentationFormat>
  <Paragraphs>73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1" baseType="lpstr">
      <vt:lpstr>Calibri</vt:lpstr>
      <vt:lpstr>Lora</vt:lpstr>
      <vt:lpstr>Calibri Light</vt:lpstr>
      <vt:lpstr>Calibri-Bold</vt:lpstr>
      <vt:lpstr>Montserrat</vt:lpstr>
      <vt:lpstr>Roboto</vt:lpstr>
      <vt:lpstr>Arial</vt:lpstr>
      <vt:lpstr>Motiv Office</vt:lpstr>
      <vt:lpstr>METODIKA ATRAKTIV – aktuální stav  Projekt atraktiv   Radomíra Jordová </vt:lpstr>
      <vt:lpstr>- Jeden z koncových výstupů projektu   - Zaměřuje se jak na proces plánování, tak na možnosti rozvoje pomocí konkrétních opatření; metodika doporučí vhodná opatření (včetně příkladů ze zahraničí i z Česka)    - Bude doplněna o databázi opatření pro rozvoj a atraktivitu VHD, včetně odborné literatury s nejnovějšími poznatky (+ doporučené zdroje)       </vt:lpstr>
      <vt:lpstr>Městům, koordinátorům a poskytovatelům dopravních služeb,  všem, kteří cílí na zvýšení atraktivity VHD a jejích služeb na místní a krajské úrovni.  - Představitelé samosprávy i odborní pracovníci  - Dopravci a provozovatelé služeb VHD/MHD  - Ministerstvo dopravy ČR a další státní instituce s vlivem na VHD  - Zájmové organizace (podnikatelská sféra, hospodářské komory apod.)    </vt:lpstr>
      <vt:lpstr>       Metodika by měla ukázat cestu, jak dále zatraktivnit VHD/MHD v ČR, na různých úrovních, v rozsahu celého systému udržitelné mobility:    - dostupnost a efektivita dopravních služeb, s důrazem na VHD /MHD - bezpečnost  - ekologičnost  - cena - cestovní čas  - čistota  - komfort (pohodlnost, estetika, klimatizace atd.)  - a další parametry dle požadavků uživatelů         </vt:lpstr>
      <vt:lpstr>Udržitelná doprava:  - Služby a infrastruktura pro mobilitu lidí a zboží způsobem, který podporuje ekonomický a sociální rozvoj ve prospěch současných i budoucích generací.   - Bezpečná, územně i cenově dostupná, kvalitní a flexibilní, a zároveň minimalizující uhlíkové a jiné emise a dopady na životní prostředí.   = nabídka zahrnuje opatření a služby, šetrné k ŽP (= „čisté“ dopravní prostředky s alternativními palivy a pohony) a jejich intermodální vazby = VHD/MHD + pěší a cyklistická doprava, mikromobilita (koloběžky apod.), sdílená  doprava (bikesharing, carsharing, spolujízda).    </vt:lpstr>
      <vt:lpstr>Metodika by měla zpřehlednit a dát praktické tipy pro dopravní plánování:   - PDO, generely veřejné dopravy, plány rozvoje veřejné dopravy atd.  - souvislosti se SUMP – možnosti synergií a příklady pro zařazení opatření MHD-VHD do návrhových částí SUMP,  - a souvislosti s dalšími plány (územní plány apod.)  </vt:lpstr>
      <vt:lpstr>Metodika by měla zohlednit nové trendy a akcentovat důraz na akceptaci a využití:   - Pokračující zavádění informačních technologií; digitalizace, management a využití dat  - Prvky autonomní mobility (budoucí vývoj)  - Poptávková doprava a doprava na vyžádání  - Inkluze, specifické požadavky různých skupin obyvatel (bezbariérovost apod.)  - Analýza poptávky a potřeb uživatelů o opatření a jejich parametry - atraktivita</vt:lpstr>
      <vt:lpstr>Metodika je postavena na datech a dalších výstupech i komunikaci v rámci projektu ATRAKTIV a na základě aktuálních odborných analýz a znalosti podmínek pro další rozvoj VHD/MHD v ČR i zahraničí:   - Proběhla řada sběrů dat mezi uživateli i neuživateli VHD/MHD = využití dat  - Byly provedeny rozhovory a workshopy s poskytovateli VHD/MHD   - Odborné akce na národní i mezinárodní úrovni (UITP, AET, ETC, CIVITAS fórum apod.)  - Reflexe stávajících schválených strategických dokumentů a politik na různých úrovních   </vt:lpstr>
      <vt:lpstr>Zákon č. 194/2010 Sb. – o veřejných službách v přepravě cestujících, který zajišťuje veřejnou službu formou smluv mezi dopravcem a objednatelem (kraj, stát, město).  Zákon č. 111/1994 Sb. – o silniční dopravě, který upravuje linkovou dopravu, povolování linek.  Zákon č. 266/1994 Sb. – o drahách, který reguluje drážní dopravu (vlak, tramvaj, metro).  Zákon č. 129/2000 Sb. – o krajích, který určuje odpovědnost krajů za dopravní obslužnost na svém území. </vt:lpstr>
      <vt:lpstr>Atraktivita VHD a její atributy:     - by měla být součástí plánování strat. rozvoje měst / krajů a plánování VHD  v urbánním i rurálním prostředí (soulad KPI)  - Plánování a implementace kvalitních opatření pro zvýšení atraktivity VHD   PROCES (metodická linie)                 </vt:lpstr>
      <vt:lpstr>1. Co znamená atraktivita VHD 2. Kontext plánování VHD / MHD v ČR  3. Plánování a implementace kvalitních opatření pro zvýšení atraktivity VHD 3.1 Posouzení kvality a atraktivity současné nabídky VHD 3.2 Analýza trendů ve využívání VHD 3.3 Zajištění aktuálních potřeb uživatelů a nutných vylepšení systému VHD 3.4 Analýza stávajících strategických cílů a plánovaných opatření  3.5. Nové zacílení veřejné dopravy v daném perimetru  3.6. Zajištění kvality z různých úhlů pohledu  4. Výsledná sada opatření pro zvýšení atraktivity VHD / MHD 5. Monitorovací a evaluační plán 6. Komunikace a marketing pro zvýšení image VHD  7. Závěr metodiky (slovo k cílovým skupinám metodiky, závěrečná doporučení)                        </vt:lpstr>
      <vt:lpstr>3.1  Posouzení kvality a atraktivity současné nabídky VHD  3.2  Analýza trendů ve využívání VHD v kraji / městě  3.3  Zjištění aktuálních potřeb uživatelů a nutných vylepšení systému VHD 3.4  Analýza schválených strat. cílů a plánovaných opatření v souvisejících dokumentech                  </vt:lpstr>
      <vt:lpstr>3.5  Nové zacílení veřejné dopravy v daném perimetru (dle nových priorit zřizovatele i uživatelů) 3.6  Zajištění kvality z různých úhlů pohledu  4.    Doporučované sady opatření   Průřezové:  - Monitorovací a evaluační plán   - Komunikace, participace a marketing pro zvýšení povědomí o službách a image VHD                    </vt:lpstr>
      <vt:lpstr> </vt:lpstr>
      <vt:lpstr> Z pohledu funkčnosti, komfortu  - Kvalitativní standardy (dobře fungující celek, bezpečnost, hygiena apod.) - Faktory ovlivňující úspěšné zavádění a zvyšování pozitivních dopadů nástrojů   Dostupnost – územní i sociální (cenová politika, různé uživatelské skupiny – inkluzivita)   Integrace, v rámci VHD / MHD i intermodalita VHD (s cyklistickou, pěší i automobilovou dopravou)    Flexibilita služeb VHD  </vt:lpstr>
      <vt:lpstr>Z pohledu funkčnosti, komfortu  Technologické nástroje pro odbavení cestujících, MaaS  Měkké a informační nástroje; image VHD (kampaně a komunikační strategie) Nástroje zaměřené na řešení a zatraktivnění první/poslední míle     </vt:lpstr>
      <vt:lpstr>Z pohledu udržitelnosti a ekologické kvality    - Analýza současné emisní situace a dosavadního příspěvku VHD     k redukci / ke zvýšení emisí v daném perimetru   - Čistá veřejná doprava – návrhy na optimalizaci a nová opatření    (obnova vozového parku čistými vozidly, palivy a pohony)    </vt:lpstr>
      <vt:lpstr>Z pohledu ekonomické efektivity a proveditelnosti     - Bilance dosavadních nákladů a předpokládaných nákladů nově navržených opatření  - Exekutivní rovina – koho zapojit, možné organizační    a finanční synergie, možnosti financování    (dotace, fond mobility apod.) a spolupráce napříč regionem    </vt:lpstr>
      <vt:lpstr> </vt:lpstr>
      <vt:lpstr>S tvorbou metodiky souvisí i doporučení pro aplikační sféru  Doporučení pro strategické a koncepční materiály, zejména pro: - Dopravní politiku ČR - Koncepci městské a aktivní mobility - Koncepci veřejné dopravy - Plány udržitelné městské mobility (SUMPs) - Integrované plány rozvoje dopravy krajů a měst </vt:lpstr>
      <vt:lpstr>      Harmonogram tvorby metodiky a doporučení:  1-3/25 – návrh struktury metodiky, revize dostupných podkladů, konzultace s aplikační sférou 4-11/25 – rozpracování jednotlivých částí, identifikace klíčových stakeholderů a diskuse s nimi  12/25 – 01/2026 – příprava podkladů pro konzultace s aplikační sférou 2-3/26 – další konzultace s aplikační sférou (k dokumentu metodiky a doporučením), průběžné  doplnění a zapracování připomínek   4/26 – dokončení metodiky, závěrečná kontrola a finální připomínky (AG), 5-6/26 – proces certifikace metodiky (MD ČR)   </vt:lpstr>
      <vt:lpstr>Mgr. Radomíra Jordová, Ph.D.  Výzkumný tým Doprava a mobilita IEEP   radomira.jordova@ujep.cz www.mobilita-ieep.cz  http://www.ieep.cz/en  FB: https://www.facebook.com/dopravamobilita  Projekt CL01000190 „Možnosti ČR zvyšování atraktivity užívání veřejné hromadné dopravy“ je řešen  s finanční podporou TAČR </vt:lpstr>
      <vt:lpstr>1. Zvažujeme dotazník spokojenosti uživatelů s nabídkou VHD – mohli byste nám poskytnout Váš, který používáte?   2. Z čeho vycházíte pro posuzování atraktivity VHD u uživatelů? Máte vlastní standardy jako ROPID? Z našeho výzkumu vychází tyto nejdůležitější atributy:  čistota, dezinfekce, klimatizace. Jaké další ukazatele atraktivity sledujete nebo vám vyšly ze zpětné vazby od uživatelů jako nejdůležitější?       3. V části Evaluace – manažerské shrnutí pro samosprávy (místní a krajské), včetně KPI, které budou mít vazbu s dotazníkem spokojenosti, jaké KPI nejčastěji sledujete?    4. Nutnost provazby PDO s dalšími dokumenty, jaké jsou synergie, překážky?   5. Jaké jsou z Vašeho pohledu nedořešené otázky / body v legislativě? Které zákony, předpisy, normy je potřeba harmonizovat?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Ing. Alice Králiková</dc:creator>
  <cp:lastModifiedBy>Radomíra Jordová</cp:lastModifiedBy>
  <cp:revision>101</cp:revision>
  <dcterms:created xsi:type="dcterms:W3CDTF">2020-12-01T20:31:23Z</dcterms:created>
  <dcterms:modified xsi:type="dcterms:W3CDTF">2025-11-27T09:31:27Z</dcterms:modified>
</cp:coreProperties>
</file>