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1" r:id="rId1"/>
  </p:sldMasterIdLst>
  <p:notesMasterIdLst>
    <p:notesMasterId r:id="rId19"/>
  </p:notesMasterIdLst>
  <p:sldIdLst>
    <p:sldId id="297" r:id="rId2"/>
    <p:sldId id="286" r:id="rId3"/>
    <p:sldId id="293" r:id="rId4"/>
    <p:sldId id="302" r:id="rId5"/>
    <p:sldId id="299" r:id="rId6"/>
    <p:sldId id="294" r:id="rId7"/>
    <p:sldId id="304" r:id="rId8"/>
    <p:sldId id="300" r:id="rId9"/>
    <p:sldId id="301" r:id="rId10"/>
    <p:sldId id="303" r:id="rId11"/>
    <p:sldId id="287" r:id="rId12"/>
    <p:sldId id="305" r:id="rId13"/>
    <p:sldId id="306" r:id="rId14"/>
    <p:sldId id="307" r:id="rId15"/>
    <p:sldId id="308" r:id="rId16"/>
    <p:sldId id="291" r:id="rId17"/>
    <p:sldId id="296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Lora" panose="020B0604020202020204" charset="-18"/>
      <p:regular r:id="rId26"/>
      <p:bold r:id="rId27"/>
      <p:italic r:id="rId28"/>
      <p:boldItalic r:id="rId29"/>
    </p:embeddedFont>
    <p:embeddedFont>
      <p:font typeface="Montserrat" panose="020B0604020202020204" charset="-18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>
      <a:defRPr lang="cs-CZ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71"/>
    <a:srgbClr val="1EBDBB"/>
    <a:srgbClr val="1EA2C1"/>
    <a:srgbClr val="B97F05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07" autoAdjust="0"/>
  </p:normalViewPr>
  <p:slideViewPr>
    <p:cSldViewPr snapToGrid="0" snapToObjects="1">
      <p:cViewPr varScale="1">
        <p:scale>
          <a:sx n="136" d="100"/>
          <a:sy n="136" d="100"/>
        </p:scale>
        <p:origin x="138" y="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F1074-D74A-C54A-B92A-A5F9B20822A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28021-88B5-4344-B1EA-736661345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82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93F0F-9B84-411F-A57C-91E3793EAE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6512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B2D868-8EFF-4FB9-8F8C-CF8F3E1C7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vložte místo a datum</a:t>
            </a:r>
          </a:p>
        </p:txBody>
      </p:sp>
    </p:spTree>
    <p:extLst>
      <p:ext uri="{BB962C8B-B14F-4D97-AF65-F5344CB8AC3E}">
        <p14:creationId xmlns:p14="http://schemas.microsoft.com/office/powerpoint/2010/main" val="275366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2160000"/>
            <a:ext cx="3670069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7776000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8B78CC5-8B66-411B-8A63-0553BFA50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4005" y="2160002"/>
            <a:ext cx="3670069" cy="2311199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text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0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160000"/>
            <a:ext cx="6436174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6436174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263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80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4322192"/>
            <a:ext cx="7703999" cy="524311"/>
          </a:xfrm>
        </p:spPr>
        <p:txBody>
          <a:bodyPr anchor="t">
            <a:normAutofit/>
          </a:bodyPr>
          <a:lstStyle>
            <a:lvl1pPr algn="ctr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7" name="Zástupný obsah 7">
            <a:extLst>
              <a:ext uri="{FF2B5EF4-FFF2-40B4-BE49-F238E27FC236}">
                <a16:creationId xmlns:a16="http://schemas.microsoft.com/office/drawing/2014/main" id="{16DE1DF7-3679-164F-AEE0-F9AEA8D2A3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1"/>
            <a:ext cx="9144000" cy="3317582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124635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2160000"/>
            <a:ext cx="3670069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7776000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8B78CC5-8B66-411B-8A63-0553BFA50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4005" y="2160002"/>
            <a:ext cx="3670069" cy="2311199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text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5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160000"/>
            <a:ext cx="3240000" cy="24300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3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25D78E-3252-4FF9-89B2-171022852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1350000"/>
            <a:ext cx="3240000" cy="675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nadpis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E536E48-F043-2E48-A951-91A381DA93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64000" y="810000"/>
            <a:ext cx="4680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302872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8000" y="2160000"/>
            <a:ext cx="3240000" cy="24300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3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25D78E-3252-4FF9-89B2-171022852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8000" y="1350000"/>
            <a:ext cx="3240000" cy="6750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nadpis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A83D35-E348-9B4C-8E03-4DF28D1E0C9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0"/>
            <a:ext cx="4680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65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el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7" name="Zástupný obsah 7">
            <a:extLst>
              <a:ext uri="{FF2B5EF4-FFF2-40B4-BE49-F238E27FC236}">
                <a16:creationId xmlns:a16="http://schemas.microsoft.com/office/drawing/2014/main" id="{A6EB3056-609E-8544-A298-15F20C98996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0"/>
            <a:ext cx="9144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190154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000" y="3240000"/>
            <a:ext cx="6840000" cy="810000"/>
          </a:xfrm>
        </p:spPr>
        <p:txBody>
          <a:bodyPr anchor="ctr">
            <a:normAutofit/>
          </a:bodyPr>
          <a:lstStyle>
            <a:lvl1pPr algn="ctr"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jméno a příjmení, funkci </a:t>
            </a:r>
            <a:br>
              <a:rPr lang="cs-CZ" dirty="0"/>
            </a:br>
            <a:r>
              <a:rPr lang="cs-CZ" dirty="0"/>
              <a:t>a kontakt na prezentujícího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6000" y="1485000"/>
            <a:ext cx="6840000" cy="14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název prezentace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41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BEEB34-1AE3-9548-96DD-67FF3965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7B4E4E-6CA1-8649-A305-0B58A16B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3EA266-197F-654F-9407-85739458A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1B2762-260E-184D-BA40-349C5F30F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247755-DB8B-024A-AAAA-3358B177A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4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2" r:id="rId2"/>
    <p:sldLayoutId id="2147483766" r:id="rId3"/>
    <p:sldLayoutId id="2147483760" r:id="rId4"/>
    <p:sldLayoutId id="2147483767" r:id="rId5"/>
    <p:sldLayoutId id="2147483761" r:id="rId6"/>
    <p:sldLayoutId id="2147483762" r:id="rId7"/>
    <p:sldLayoutId id="2147483763" r:id="rId8"/>
    <p:sldLayoutId id="2147483764" r:id="rId9"/>
  </p:sldLayoutIdLst>
  <p:hf sldNum="0" hdr="0" ftr="0" dt="0"/>
  <p:txStyles>
    <p:titleStyle>
      <a:lvl1pPr algn="l" defTabSz="91439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8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5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2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mobilita-ieep.cz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dopravamobilita" TargetMode="External"/><Relationship Id="rId4" Type="http://schemas.openxmlformats.org/officeDocument/2006/relationships/hyperlink" Target="http://www.ieep.cz/en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0000" t="20073" r="10067" b="54337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45062" y="1850311"/>
            <a:ext cx="8253876" cy="1442877"/>
          </a:xfrm>
        </p:spPr>
        <p:txBody>
          <a:bodyPr anchor="ctr">
            <a:normAutofit/>
          </a:bodyPr>
          <a:lstStyle/>
          <a:p>
            <a:r>
              <a:rPr lang="cs-CZ" sz="3200" cap="all" dirty="0">
                <a:latin typeface="Montserrat" panose="00000500000000000000" pitchFamily="2" charset="-18"/>
              </a:rPr>
              <a:t>Výsledky dotazníkového šetření mezi uživateli i neuživateli VD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445062" y="3649508"/>
            <a:ext cx="8253875" cy="882032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charset="-18"/>
              </a:rPr>
              <a:t>MD ČR, 20.2. 2025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52" y="514219"/>
            <a:ext cx="2623658" cy="836186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6C88C61E-206C-B246-A993-249BCF06C06F}"/>
              </a:ext>
            </a:extLst>
          </p:cNvPr>
          <p:cNvGrpSpPr/>
          <p:nvPr/>
        </p:nvGrpSpPr>
        <p:grpSpPr>
          <a:xfrm>
            <a:off x="0" y="4425433"/>
            <a:ext cx="9144000" cy="718068"/>
            <a:chOff x="0" y="4425433"/>
            <a:chExt cx="9144000" cy="71806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92DC4EE-158B-FF44-9314-EB76EC4551D5}"/>
                </a:ext>
              </a:extLst>
            </p:cNvPr>
            <p:cNvSpPr/>
            <p:nvPr/>
          </p:nvSpPr>
          <p:spPr>
            <a:xfrm>
              <a:off x="0" y="4425433"/>
              <a:ext cx="9144000" cy="718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2">
              <a:extLst>
                <a:ext uri="{FF2B5EF4-FFF2-40B4-BE49-F238E27FC236}">
                  <a16:creationId xmlns:a16="http://schemas.microsoft.com/office/drawing/2014/main" id="{2444D4B7-E239-4340-B79E-36E49E045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74" y="4545909"/>
              <a:ext cx="2031152" cy="45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5">
              <a:extLst>
                <a:ext uri="{FF2B5EF4-FFF2-40B4-BE49-F238E27FC236}">
                  <a16:creationId xmlns:a16="http://schemas.microsoft.com/office/drawing/2014/main" id="{255D39B5-A4AF-FA4A-BA80-AC2C45EDC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99" y="4657293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1" descr="C:\Users\hana.bruhova\AppData\Local\Microsoft\Windows\INetCache\Content.Word\logo_TACR_zakl.png">
              <a:extLst>
                <a:ext uri="{FF2B5EF4-FFF2-40B4-BE49-F238E27FC236}">
                  <a16:creationId xmlns:a16="http://schemas.microsoft.com/office/drawing/2014/main" id="{2B713F15-C635-BA4F-BC29-6A1C8FC72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49" y="450489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1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6828200" cy="378000"/>
          </a:xfrm>
        </p:spPr>
        <p:txBody>
          <a:bodyPr anchor="ctr">
            <a:normAutofit fontScale="85000" lnSpcReduction="10000"/>
          </a:bodyPr>
          <a:lstStyle/>
          <a:p>
            <a:r>
              <a:rPr lang="cs-CZ" sz="1800" i="1" dirty="0">
                <a:latin typeface="Lora" pitchFamily="2" charset="-18"/>
              </a:rPr>
              <a:t>Nejčastěji využívaný dopravní prostředek pro pravidelné cesty – důvody (v %)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" y="1486800"/>
            <a:ext cx="4320000" cy="27951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600" y="1486800"/>
            <a:ext cx="4320000" cy="27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Dopravní prostředky dle účelu cesty</a:t>
            </a:r>
          </a:p>
        </p:txBody>
      </p:sp>
      <p:graphicFrame>
        <p:nvGraphicFramePr>
          <p:cNvPr id="8" name="Zástupný symbol pro obsah 1">
            <a:extLst>
              <a:ext uri="{FF2B5EF4-FFF2-40B4-BE49-F238E27FC236}">
                <a16:creationId xmlns:a16="http://schemas.microsoft.com/office/drawing/2014/main" id="{9CA7E9EE-B83E-4D80-ADED-2313C7067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129459"/>
              </p:ext>
            </p:extLst>
          </p:nvPr>
        </p:nvGraphicFramePr>
        <p:xfrm>
          <a:off x="6548034" y="832872"/>
          <a:ext cx="2472209" cy="402048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84933">
                  <a:extLst>
                    <a:ext uri="{9D8B030D-6E8A-4147-A177-3AD203B41FA5}">
                      <a16:colId xmlns:a16="http://schemas.microsoft.com/office/drawing/2014/main" val="1508735737"/>
                    </a:ext>
                  </a:extLst>
                </a:gridCol>
                <a:gridCol w="793638">
                  <a:extLst>
                    <a:ext uri="{9D8B030D-6E8A-4147-A177-3AD203B41FA5}">
                      <a16:colId xmlns:a16="http://schemas.microsoft.com/office/drawing/2014/main" val="980515057"/>
                    </a:ext>
                  </a:extLst>
                </a:gridCol>
                <a:gridCol w="793638">
                  <a:extLst>
                    <a:ext uri="{9D8B030D-6E8A-4147-A177-3AD203B41FA5}">
                      <a16:colId xmlns:a16="http://schemas.microsoft.com/office/drawing/2014/main" val="808018410"/>
                    </a:ext>
                  </a:extLst>
                </a:gridCol>
              </a:tblGrid>
              <a:tr h="637796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Frekvence během týdne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Doba trvání jedné cesty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3008"/>
                  </a:ext>
                </a:extLst>
              </a:tr>
              <a:tr h="5637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Práce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4,8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29,2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9145661"/>
                  </a:ext>
                </a:extLst>
              </a:tr>
              <a:tr h="5637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Studium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3255064"/>
                  </a:ext>
                </a:extLst>
              </a:tr>
              <a:tr h="5637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Volný čas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3,9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33,0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9179117"/>
                  </a:ext>
                </a:extLst>
              </a:tr>
              <a:tr h="5637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Nákupy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3,6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20,1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7214751"/>
                  </a:ext>
                </a:extLst>
              </a:tr>
              <a:tr h="5637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Výlety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9831940"/>
                  </a:ext>
                </a:extLst>
              </a:tr>
              <a:tr h="5637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Doprovod</a:t>
                      </a: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9584785"/>
                  </a:ext>
                </a:extLst>
              </a:tr>
            </a:tbl>
          </a:graphicData>
        </a:graphic>
      </p:graphicFrame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FEB37FC-B97F-4687-A97B-4C613EA6B0EC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25200" y="831600"/>
            <a:ext cx="6639763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2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Dopravní prostředky dle účelu cesty, uživatelé VD</a:t>
            </a:r>
          </a:p>
        </p:txBody>
      </p:sp>
      <p:graphicFrame>
        <p:nvGraphicFramePr>
          <p:cNvPr id="8" name="Zástupný symbol pro obsah 1">
            <a:extLst>
              <a:ext uri="{FF2B5EF4-FFF2-40B4-BE49-F238E27FC236}">
                <a16:creationId xmlns:a16="http://schemas.microsoft.com/office/drawing/2014/main" id="{9CA7E9EE-B83E-4D80-ADED-2313C7067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6003"/>
              </p:ext>
            </p:extLst>
          </p:nvPr>
        </p:nvGraphicFramePr>
        <p:xfrm>
          <a:off x="6548034" y="832872"/>
          <a:ext cx="2472209" cy="402120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84933">
                  <a:extLst>
                    <a:ext uri="{9D8B030D-6E8A-4147-A177-3AD203B41FA5}">
                      <a16:colId xmlns:a16="http://schemas.microsoft.com/office/drawing/2014/main" val="1508735737"/>
                    </a:ext>
                  </a:extLst>
                </a:gridCol>
                <a:gridCol w="793638">
                  <a:extLst>
                    <a:ext uri="{9D8B030D-6E8A-4147-A177-3AD203B41FA5}">
                      <a16:colId xmlns:a16="http://schemas.microsoft.com/office/drawing/2014/main" val="980515057"/>
                    </a:ext>
                  </a:extLst>
                </a:gridCol>
                <a:gridCol w="793638">
                  <a:extLst>
                    <a:ext uri="{9D8B030D-6E8A-4147-A177-3AD203B41FA5}">
                      <a16:colId xmlns:a16="http://schemas.microsoft.com/office/drawing/2014/main" val="808018410"/>
                    </a:ext>
                  </a:extLst>
                </a:gridCol>
              </a:tblGrid>
              <a:tr h="63791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Frekvence během týdne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Doba trvání jedné cesty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3008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Práce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9145661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Studium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3255064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Volný čas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9179117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Nákupy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7214751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Výlety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9831940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Doprovod</a:t>
                      </a: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9584785"/>
                  </a:ext>
                </a:extLst>
              </a:tr>
            </a:tbl>
          </a:graphicData>
        </a:graphic>
      </p:graphicFrame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4021FD9A-59BA-48AE-B60C-7FA247881933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25200" y="831600"/>
            <a:ext cx="6650899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Dopravní prostředky dle účelu cesty, neuživatelé VD</a:t>
            </a:r>
          </a:p>
        </p:txBody>
      </p:sp>
      <p:graphicFrame>
        <p:nvGraphicFramePr>
          <p:cNvPr id="8" name="Zástupný symbol pro obsah 1">
            <a:extLst>
              <a:ext uri="{FF2B5EF4-FFF2-40B4-BE49-F238E27FC236}">
                <a16:creationId xmlns:a16="http://schemas.microsoft.com/office/drawing/2014/main" id="{9CA7E9EE-B83E-4D80-ADED-2313C7067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557109"/>
              </p:ext>
            </p:extLst>
          </p:nvPr>
        </p:nvGraphicFramePr>
        <p:xfrm>
          <a:off x="6548034" y="832872"/>
          <a:ext cx="2472209" cy="402120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84933">
                  <a:extLst>
                    <a:ext uri="{9D8B030D-6E8A-4147-A177-3AD203B41FA5}">
                      <a16:colId xmlns:a16="http://schemas.microsoft.com/office/drawing/2014/main" val="1508735737"/>
                    </a:ext>
                  </a:extLst>
                </a:gridCol>
                <a:gridCol w="793638">
                  <a:extLst>
                    <a:ext uri="{9D8B030D-6E8A-4147-A177-3AD203B41FA5}">
                      <a16:colId xmlns:a16="http://schemas.microsoft.com/office/drawing/2014/main" val="980515057"/>
                    </a:ext>
                  </a:extLst>
                </a:gridCol>
                <a:gridCol w="793638">
                  <a:extLst>
                    <a:ext uri="{9D8B030D-6E8A-4147-A177-3AD203B41FA5}">
                      <a16:colId xmlns:a16="http://schemas.microsoft.com/office/drawing/2014/main" val="808018410"/>
                    </a:ext>
                  </a:extLst>
                </a:gridCol>
              </a:tblGrid>
              <a:tr h="63791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Frekvence během týdne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Doba trvání jedné cesty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3008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Práce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9145661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Studium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3255064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Volný čas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9179117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Nákupy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7214751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Výlety</a:t>
                      </a:r>
                      <a:endParaRPr lang="cs-CZ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9831940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Doprovod</a:t>
                      </a: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9584785"/>
                  </a:ext>
                </a:extLst>
              </a:tr>
            </a:tbl>
          </a:graphicData>
        </a:graphic>
      </p:graphicFrame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E511A88-72A5-46E4-8497-6D0632171004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25200" y="831600"/>
            <a:ext cx="6650899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Náklady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57600" y="1486800"/>
            <a:ext cx="4320000" cy="279512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119" y="1107187"/>
            <a:ext cx="3482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83271"/>
                </a:solidFill>
              </a:rPr>
              <a:t>Roční náklady na veřejnou dopravu</a:t>
            </a:r>
            <a:endParaRPr lang="cs-CZ" dirty="0">
              <a:solidFill>
                <a:srgbClr val="18327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33873" y="1125582"/>
            <a:ext cx="3482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83271"/>
                </a:solidFill>
              </a:rPr>
              <a:t>Roční náklady na provoz automobilu</a:t>
            </a:r>
            <a:endParaRPr lang="cs-CZ" dirty="0">
              <a:solidFill>
                <a:srgbClr val="18327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600" y="1486800"/>
            <a:ext cx="4320000" cy="2795128"/>
          </a:xfrm>
          <a:prstGeom prst="rect">
            <a:avLst/>
          </a:prstGeom>
        </p:spPr>
      </p:pic>
      <p:graphicFrame>
        <p:nvGraphicFramePr>
          <p:cNvPr id="10" name="Zástupný symbol pro obsah 1">
            <a:extLst>
              <a:ext uri="{FF2B5EF4-FFF2-40B4-BE49-F238E27FC236}">
                <a16:creationId xmlns:a16="http://schemas.microsoft.com/office/drawing/2014/main" id="{9CA7E9EE-B83E-4D80-ADED-2313C7067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793593"/>
              </p:ext>
            </p:extLst>
          </p:nvPr>
        </p:nvGraphicFramePr>
        <p:xfrm>
          <a:off x="493413" y="4281928"/>
          <a:ext cx="3799619" cy="77596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29566">
                  <a:extLst>
                    <a:ext uri="{9D8B030D-6E8A-4147-A177-3AD203B41FA5}">
                      <a16:colId xmlns:a16="http://schemas.microsoft.com/office/drawing/2014/main" val="1508735737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980515057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808018410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4185865752"/>
                    </a:ext>
                  </a:extLst>
                </a:gridCol>
              </a:tblGrid>
              <a:tr h="41188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Uživatelé VD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Neuživatelé VD</a:t>
                      </a: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3008"/>
                  </a:ext>
                </a:extLst>
              </a:tr>
              <a:tr h="3640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Průměr (Kč)</a:t>
                      </a:r>
                      <a:endParaRPr lang="cs-CZ" sz="1100" b="0" i="0" u="none" strike="noStrike" dirty="0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3 590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5 492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1 693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9145661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1">
            <a:extLst>
              <a:ext uri="{FF2B5EF4-FFF2-40B4-BE49-F238E27FC236}">
                <a16:creationId xmlns:a16="http://schemas.microsoft.com/office/drawing/2014/main" id="{9CA7E9EE-B83E-4D80-ADED-2313C7067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118010"/>
              </p:ext>
            </p:extLst>
          </p:nvPr>
        </p:nvGraphicFramePr>
        <p:xfrm>
          <a:off x="5196041" y="4281928"/>
          <a:ext cx="3799619" cy="77596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29566">
                  <a:extLst>
                    <a:ext uri="{9D8B030D-6E8A-4147-A177-3AD203B41FA5}">
                      <a16:colId xmlns:a16="http://schemas.microsoft.com/office/drawing/2014/main" val="1508735737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980515057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808018410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4185865752"/>
                    </a:ext>
                  </a:extLst>
                </a:gridCol>
              </a:tblGrid>
              <a:tr h="41188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Uživatelé VD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Neuživatelé VD</a:t>
                      </a: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3008"/>
                  </a:ext>
                </a:extLst>
              </a:tr>
              <a:tr h="3640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Průměr (Kč)</a:t>
                      </a:r>
                      <a:endParaRPr lang="cs-CZ" sz="1100" b="0" i="0" u="none" strike="noStrike" dirty="0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21 380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28 356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914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0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Náklady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57600" y="1486800"/>
            <a:ext cx="4320000" cy="279512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119" y="1107187"/>
            <a:ext cx="3482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83271"/>
                </a:solidFill>
              </a:rPr>
              <a:t>Roční náklady na veřejnou dopravu</a:t>
            </a:r>
            <a:endParaRPr lang="cs-CZ" dirty="0">
              <a:solidFill>
                <a:srgbClr val="18327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33873" y="1125582"/>
            <a:ext cx="3854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83271"/>
                </a:solidFill>
              </a:rPr>
              <a:t>Ochota zaplatit za roční jízdné na veškerou VD</a:t>
            </a:r>
            <a:endParaRPr lang="cs-CZ" dirty="0">
              <a:solidFill>
                <a:srgbClr val="1832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600" y="1486800"/>
            <a:ext cx="4320000" cy="2795128"/>
          </a:xfrm>
          <a:prstGeom prst="rect">
            <a:avLst/>
          </a:prstGeom>
        </p:spPr>
      </p:pic>
      <p:graphicFrame>
        <p:nvGraphicFramePr>
          <p:cNvPr id="9" name="Zástupný symbol pro obsah 1">
            <a:extLst>
              <a:ext uri="{FF2B5EF4-FFF2-40B4-BE49-F238E27FC236}">
                <a16:creationId xmlns:a16="http://schemas.microsoft.com/office/drawing/2014/main" id="{9CA7E9EE-B83E-4D80-ADED-2313C7067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391"/>
              </p:ext>
            </p:extLst>
          </p:nvPr>
        </p:nvGraphicFramePr>
        <p:xfrm>
          <a:off x="493413" y="4281928"/>
          <a:ext cx="3799619" cy="77596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29566">
                  <a:extLst>
                    <a:ext uri="{9D8B030D-6E8A-4147-A177-3AD203B41FA5}">
                      <a16:colId xmlns:a16="http://schemas.microsoft.com/office/drawing/2014/main" val="1508735737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980515057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808018410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4185865752"/>
                    </a:ext>
                  </a:extLst>
                </a:gridCol>
              </a:tblGrid>
              <a:tr h="41188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Uživatelé VD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Neuživatelé VD</a:t>
                      </a: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3008"/>
                  </a:ext>
                </a:extLst>
              </a:tr>
              <a:tr h="3640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Průměr (Kč)</a:t>
                      </a:r>
                      <a:endParaRPr lang="cs-CZ" sz="1100" b="0" i="0" u="none" strike="noStrike" dirty="0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3 590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5 492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1 693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9145661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1">
            <a:extLst>
              <a:ext uri="{FF2B5EF4-FFF2-40B4-BE49-F238E27FC236}">
                <a16:creationId xmlns:a16="http://schemas.microsoft.com/office/drawing/2014/main" id="{9CA7E9EE-B83E-4D80-ADED-2313C7067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897718"/>
              </p:ext>
            </p:extLst>
          </p:nvPr>
        </p:nvGraphicFramePr>
        <p:xfrm>
          <a:off x="5196041" y="4281928"/>
          <a:ext cx="3799619" cy="77596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29566">
                  <a:extLst>
                    <a:ext uri="{9D8B030D-6E8A-4147-A177-3AD203B41FA5}">
                      <a16:colId xmlns:a16="http://schemas.microsoft.com/office/drawing/2014/main" val="1508735737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980515057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808018410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4185865752"/>
                    </a:ext>
                  </a:extLst>
                </a:gridCol>
              </a:tblGrid>
              <a:tr h="41188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Uživatelé VD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Neuživatelé VD</a:t>
                      </a: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3008"/>
                  </a:ext>
                </a:extLst>
              </a:tr>
              <a:tr h="3640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Průměr (Kč)</a:t>
                      </a:r>
                      <a:endParaRPr lang="cs-CZ" sz="1100" b="0" i="0" u="none" strike="noStrike" dirty="0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1EBD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4 699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9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3 620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914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87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E61AC5-2C77-493B-A053-7DB46C411F1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Uživatelé a neuživatelé veřejné dopravy se liší i mírou využívání dalších dopravních módů (především automobil, ale také chůze)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Nejvýznamnější důvody, proč neuživatelé VD veřejnou dopravu nevyužívají, s charakteristikami VD prakticky nesouvisí (preference jiného dopravního prostředku, není potřeba někam jezdit), až další důvody je možné řešit zvyšováním atraktivity VD (např. úprava jízdních řádů, zvyšování komfortu)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Cestující VD jako hlavním dopravním módem jsou s cestováním o něco méně spokojení, než chodci, cyklisté a cestující autem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Cestující využívající primárně VD nebo aktivní dopravu tak činí především ze zvyku a kvůli nízkým nákladům, cestující autem kvůli časové flexibilitě, rychlosti a pohodlí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Rozdíly ve využívání dopravních prostředků dle účelu cesty jsou patrnější u uživatelů VD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Náklady na veřejnou dopravu a provoz automobilu se mezi uživateli a neuživateli </a:t>
            </a:r>
            <a:r>
              <a:rPr lang="cs-CZ" sz="1800"/>
              <a:t>VD významně liší</a:t>
            </a:r>
            <a:endParaRPr lang="cs-CZ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1661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720BDC-1257-4930-8D75-4B7B3A175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999" y="2832916"/>
            <a:ext cx="6840000" cy="1552787"/>
          </a:xfrm>
        </p:spPr>
        <p:txBody>
          <a:bodyPr anchor="ctr">
            <a:no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Mgr. Kristýna Rybová, Ph.D.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Výzkumný tým Doprava a mobilita IEEP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</a:rPr>
              <a:t>kristyna.rybova@ujep.cz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  <a:hlinkClick r:id="rId3"/>
              </a:rPr>
              <a:t>www.mobilita-ieep.cz</a:t>
            </a:r>
            <a:r>
              <a:rPr lang="cs-CZ" sz="1100" dirty="0">
                <a:latin typeface="Lora" pitchFamily="2" charset="-18"/>
              </a:rPr>
              <a:t> 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  <a:hlinkClick r:id="rId4"/>
              </a:rPr>
              <a:t>http://www.ieep.cz/en</a:t>
            </a:r>
            <a:r>
              <a:rPr lang="cs-CZ" sz="1100" dirty="0">
                <a:latin typeface="Lora" pitchFamily="2" charset="-18"/>
              </a:rPr>
              <a:t> 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</a:rPr>
              <a:t>FB: </a:t>
            </a:r>
            <a:r>
              <a:rPr lang="cs-CZ" sz="1100" dirty="0">
                <a:latin typeface="Lora" pitchFamily="2" charset="-18"/>
                <a:hlinkClick r:id="rId5"/>
              </a:rPr>
              <a:t>https://www.facebook.com/dopravamobilita</a:t>
            </a:r>
            <a:br>
              <a:rPr lang="cs-CZ" sz="1200" dirty="0">
                <a:latin typeface="Lora" pitchFamily="2" charset="-18"/>
              </a:rPr>
            </a:br>
            <a:br>
              <a:rPr lang="cs-CZ" sz="1200" dirty="0">
                <a:latin typeface="Lora" pitchFamily="2" charset="-18"/>
              </a:rPr>
            </a:br>
            <a:r>
              <a:rPr lang="cs-CZ" sz="1200" dirty="0">
                <a:latin typeface="Lora" pitchFamily="2" charset="-18"/>
              </a:rPr>
              <a:t>Projekt CL01000190 „Možnosti ČR zvyšování atraktivity užívání veřejné hromadné dopravy“ je řešen  s finanční podporou TAČR</a:t>
            </a:r>
            <a:br>
              <a:rPr lang="cs-CZ" sz="1200" dirty="0">
                <a:latin typeface="Lora" pitchFamily="2" charset="-18"/>
              </a:rPr>
            </a:br>
            <a:endParaRPr lang="cs-CZ" sz="1200" dirty="0">
              <a:latin typeface="Lora" pitchFamily="2" charset="-18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EA8A6BA-69B2-40A3-B4DD-341E2EA74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999" y="1683407"/>
            <a:ext cx="6840000" cy="1458000"/>
          </a:xfrm>
        </p:spPr>
        <p:txBody>
          <a:bodyPr anchor="ctr">
            <a:normAutofit/>
          </a:bodyPr>
          <a:lstStyle/>
          <a:p>
            <a:r>
              <a:rPr lang="cs-CZ" sz="3200" b="1" cap="all" dirty="0">
                <a:solidFill>
                  <a:schemeClr val="bg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152" y="514219"/>
            <a:ext cx="2623658" cy="836186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201F57B-BF12-AC45-B150-94C01618607E}"/>
              </a:ext>
            </a:extLst>
          </p:cNvPr>
          <p:cNvGrpSpPr/>
          <p:nvPr/>
        </p:nvGrpSpPr>
        <p:grpSpPr>
          <a:xfrm>
            <a:off x="0" y="4425433"/>
            <a:ext cx="9144000" cy="718068"/>
            <a:chOff x="0" y="4425433"/>
            <a:chExt cx="9144000" cy="71806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053F6FB-6E06-AC4C-8657-2BF574EDEAA9}"/>
                </a:ext>
              </a:extLst>
            </p:cNvPr>
            <p:cNvSpPr/>
            <p:nvPr/>
          </p:nvSpPr>
          <p:spPr>
            <a:xfrm>
              <a:off x="0" y="4425433"/>
              <a:ext cx="9144000" cy="718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2">
              <a:extLst>
                <a:ext uri="{FF2B5EF4-FFF2-40B4-BE49-F238E27FC236}">
                  <a16:creationId xmlns:a16="http://schemas.microsoft.com/office/drawing/2014/main" id="{421F96FA-0050-A94C-B406-CBF034908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74" y="4545909"/>
              <a:ext cx="2031152" cy="45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5">
              <a:extLst>
                <a:ext uri="{FF2B5EF4-FFF2-40B4-BE49-F238E27FC236}">
                  <a16:creationId xmlns:a16="http://schemas.microsoft.com/office/drawing/2014/main" id="{943861DA-E50D-754B-95A7-F3C8A5706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99" y="4657293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1" descr="C:\Users\hana.bruhova\AppData\Local\Microsoft\Windows\INetCache\Content.Word\logo_TACR_zakl.png">
              <a:extLst>
                <a:ext uri="{FF2B5EF4-FFF2-40B4-BE49-F238E27FC236}">
                  <a16:creationId xmlns:a16="http://schemas.microsoft.com/office/drawing/2014/main" id="{C8F90F91-2082-CD41-8BAF-0DDE96943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49" y="450489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645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Obsah dotazníkového šetření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D9121CC-D3C5-4979-B268-2C43F3DEC03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Pravidelné cesty</a:t>
            </a:r>
          </a:p>
          <a:p>
            <a:pPr marL="1028693" lvl="1" indent="-342900"/>
            <a:r>
              <a:rPr lang="cs-CZ" sz="1700" dirty="0"/>
              <a:t>Využívané dopravní prostředky</a:t>
            </a:r>
          </a:p>
          <a:p>
            <a:pPr marL="1028693" lvl="1" indent="-342900"/>
            <a:r>
              <a:rPr lang="cs-CZ" sz="1700" dirty="0"/>
              <a:t>Důvody pro nevyužívání prostředků veřejné dopravy</a:t>
            </a:r>
          </a:p>
          <a:p>
            <a:pPr marL="1028693" lvl="1" indent="-342900"/>
            <a:r>
              <a:rPr lang="cs-CZ" sz="1700" dirty="0"/>
              <a:t>Hodnocení pravidelných cest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Nejčastěji využívané dopravní prostředky</a:t>
            </a:r>
          </a:p>
          <a:p>
            <a:pPr marL="1028693" lvl="1" indent="-342900"/>
            <a:r>
              <a:rPr lang="cs-CZ" sz="1700" dirty="0"/>
              <a:t>Struktura a spokojenost s dopravními prostředky</a:t>
            </a:r>
          </a:p>
          <a:p>
            <a:pPr marL="1028693" lvl="1" indent="-342900"/>
            <a:r>
              <a:rPr lang="cs-CZ" sz="1700" dirty="0"/>
              <a:t>Důvody pro využívání preferovaných dopravních prostředků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Dopravní prostředky dle účelu cesty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Roční náklady</a:t>
            </a:r>
          </a:p>
          <a:p>
            <a:pPr marL="1028693" lvl="1" indent="-342900"/>
            <a:r>
              <a:rPr lang="cs-CZ" sz="1700" dirty="0"/>
              <a:t>Náklady na veřejnou dopravu, provoz automobilu</a:t>
            </a:r>
          </a:p>
          <a:p>
            <a:pPr marL="1028693" lvl="1" indent="-342900"/>
            <a:r>
              <a:rPr lang="cs-CZ" sz="1700" dirty="0"/>
              <a:t>Ochota zaplatit za roční jízdenku na veškerou </a:t>
            </a:r>
            <a:r>
              <a:rPr lang="cs-CZ" sz="1700"/>
              <a:t>veřejnou dopravu</a:t>
            </a:r>
            <a:endParaRPr lang="cs-CZ" sz="1700" dirty="0"/>
          </a:p>
          <a:p>
            <a:pPr marL="342900" indent="-342900"/>
            <a:endParaRPr lang="cs-CZ" sz="1800" dirty="0"/>
          </a:p>
          <a:p>
            <a:pPr marL="342900" indent="-342900"/>
            <a:endParaRPr lang="cs-CZ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8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 fontScale="85000" lnSpcReduction="10000"/>
          </a:bodyPr>
          <a:lstStyle/>
          <a:p>
            <a:r>
              <a:rPr lang="cs-CZ" sz="1800" i="1" dirty="0">
                <a:latin typeface="Lora" pitchFamily="2" charset="-18"/>
              </a:rPr>
              <a:t>Frekvence využívání dopravních prostředků pro pravidelné cesty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201400" y="852153"/>
            <a:ext cx="6641725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 fontScale="85000" lnSpcReduction="10000"/>
          </a:bodyPr>
          <a:lstStyle/>
          <a:p>
            <a:r>
              <a:rPr lang="cs-CZ" sz="1800" i="1" dirty="0">
                <a:latin typeface="Lora" pitchFamily="2" charset="-18"/>
              </a:rPr>
              <a:t>Frekvence využívání dopravních prostředků pro pravidelné cesty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56707" y="1487331"/>
            <a:ext cx="4320000" cy="27864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98" y="1487331"/>
            <a:ext cx="4320000" cy="278645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81119" y="1107187"/>
            <a:ext cx="3482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83271"/>
                </a:solidFill>
              </a:rPr>
              <a:t>Uživatelé veřejné dopravy</a:t>
            </a:r>
            <a:endParaRPr lang="cs-CZ" dirty="0">
              <a:solidFill>
                <a:srgbClr val="18327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033873" y="1125582"/>
            <a:ext cx="3482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83271"/>
                </a:solidFill>
              </a:rPr>
              <a:t>Neuživatelé veřejné dopravy</a:t>
            </a:r>
            <a:endParaRPr lang="cs-CZ" dirty="0">
              <a:solidFill>
                <a:srgbClr val="183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3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59999" y="148857"/>
            <a:ext cx="7798717" cy="660768"/>
          </a:xfrm>
        </p:spPr>
        <p:txBody>
          <a:bodyPr anchor="ctr">
            <a:normAutofit fontScale="77500" lnSpcReduction="20000"/>
          </a:bodyPr>
          <a:lstStyle/>
          <a:p>
            <a:r>
              <a:rPr lang="cs-CZ" sz="2100" i="1" dirty="0">
                <a:latin typeface="Lora" pitchFamily="2" charset="-18"/>
              </a:rPr>
              <a:t>Frekvence využívání dopravních prostředků VD pro pravidelné cesty</a:t>
            </a:r>
          </a:p>
          <a:p>
            <a:r>
              <a:rPr lang="cs-CZ" sz="1700" i="1" dirty="0">
                <a:latin typeface="Lora" pitchFamily="2" charset="-18"/>
              </a:rPr>
              <a:t>Pouze respondenti pravidelně jezdící VD a pouze dopravní prostředky, které jsou u nich k dispozici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201400" y="852153"/>
            <a:ext cx="6641725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1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Hlavní důvody nevyužívání VD (v %)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211857" y="845065"/>
            <a:ext cx="6621121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6828200" cy="378000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pitchFamily="2" charset="-18"/>
              </a:rPr>
              <a:t>Hodnocení pravidelných cest (škála 0-10)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19" y="823467"/>
            <a:ext cx="667676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3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6263050" cy="378000"/>
          </a:xfrm>
        </p:spPr>
        <p:txBody>
          <a:bodyPr anchor="ctr">
            <a:normAutofit fontScale="92500"/>
          </a:bodyPr>
          <a:lstStyle/>
          <a:p>
            <a:r>
              <a:rPr lang="cs-CZ" sz="1800" i="1" dirty="0">
                <a:latin typeface="Lora" pitchFamily="2" charset="-18"/>
              </a:rPr>
              <a:t>Nejčastěji využívaný dopravní prostředek pro pravidelné cesty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57600" y="1486800"/>
            <a:ext cx="4320000" cy="2795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81119" y="1107187"/>
            <a:ext cx="3482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83271"/>
                </a:solidFill>
              </a:rPr>
              <a:t>Nejčastěji využívaný dopravní prostředek</a:t>
            </a:r>
            <a:endParaRPr lang="cs-CZ" dirty="0">
              <a:solidFill>
                <a:srgbClr val="18327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33872" y="1125582"/>
            <a:ext cx="4091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83271"/>
                </a:solidFill>
              </a:rPr>
              <a:t>Spokojenost s nejčastějším dopravním prostředkem</a:t>
            </a:r>
            <a:endParaRPr lang="cs-CZ" dirty="0">
              <a:solidFill>
                <a:srgbClr val="18327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600" y="1486800"/>
            <a:ext cx="4320000" cy="27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7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7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83500"/>
            <a:ext cx="6828200" cy="378000"/>
          </a:xfrm>
        </p:spPr>
        <p:txBody>
          <a:bodyPr anchor="ctr">
            <a:normAutofit fontScale="85000" lnSpcReduction="10000"/>
          </a:bodyPr>
          <a:lstStyle/>
          <a:p>
            <a:r>
              <a:rPr lang="cs-CZ" sz="1800" i="1" dirty="0">
                <a:latin typeface="Lora" pitchFamily="2" charset="-18"/>
              </a:rPr>
              <a:t>Nejčastěji využívaný dopravní prostředek pro pravidelné cesty – důvody (v %)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81" y="703300"/>
            <a:ext cx="3600000" cy="2329273"/>
          </a:xfrm>
          <a:prstGeom prst="rect">
            <a:avLst/>
          </a:prstGeo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-404808" y="703305"/>
            <a:ext cx="3600000" cy="232927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573" y="703301"/>
            <a:ext cx="3600000" cy="232927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79" y="2885409"/>
            <a:ext cx="3600000" cy="2329273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829" y="2885409"/>
            <a:ext cx="3600000" cy="23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278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m_PowerPoint_prezentace_sablona" id="{03E2D353-5A30-3B49-BF09-5A6B27D5C8A6}" vid="{F70D7E82-594B-8345-BA24-F450579A11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Ltm_PowerPoint_prezentace_sablona</Template>
  <TotalTime>5194</TotalTime>
  <Words>573</Words>
  <Application>Microsoft Office PowerPoint</Application>
  <PresentationFormat>Předvádění na obrazovce (16:9)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Montserrat</vt:lpstr>
      <vt:lpstr>Roboto</vt:lpstr>
      <vt:lpstr>Lora</vt:lpstr>
      <vt:lpstr>Calibri Light</vt:lpstr>
      <vt:lpstr>Arial</vt:lpstr>
      <vt:lpstr>Calibri</vt:lpstr>
      <vt:lpstr>Motiv Office</vt:lpstr>
      <vt:lpstr>Výsledky dotazníkového šetření mezi uživateli i neuživateli VD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Mgr. Kristýna Rybová, Ph.D.  Výzkumný tým Doprava a mobilita IEEP   kristyna.rybova@ujep.cz www.mobilita-ieep.cz  http://www.ieep.cz/en  FB: https://www.facebook.com/dopravamobilita  Projekt CL01000190 „Možnosti ČR zvyšování atraktivity užívání veřejné hromadné dopravy“ je řešen  s finanční podporou TAČR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RybovaK</cp:lastModifiedBy>
  <cp:revision>106</cp:revision>
  <dcterms:created xsi:type="dcterms:W3CDTF">2020-12-01T20:31:23Z</dcterms:created>
  <dcterms:modified xsi:type="dcterms:W3CDTF">2025-11-27T11:18:42Z</dcterms:modified>
</cp:coreProperties>
</file>