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1" r:id="rId1"/>
  </p:sldMasterIdLst>
  <p:notesMasterIdLst>
    <p:notesMasterId r:id="rId10"/>
  </p:notesMasterIdLst>
  <p:sldIdLst>
    <p:sldId id="282" r:id="rId2"/>
    <p:sldId id="276" r:id="rId3"/>
    <p:sldId id="283" r:id="rId4"/>
    <p:sldId id="286" r:id="rId5"/>
    <p:sldId id="288" r:id="rId6"/>
    <p:sldId id="291" r:id="rId7"/>
    <p:sldId id="290" r:id="rId8"/>
    <p:sldId id="275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ora" pitchFamily="2" charset="0"/>
      <p:regular r:id="rId17"/>
      <p:bold r:id="rId18"/>
      <p:italic r:id="rId19"/>
      <p:boldItalic r:id="rId20"/>
    </p:embeddedFont>
    <p:embeddedFont>
      <p:font typeface="Montserrat" pitchFamily="2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cs-CZ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B9DB8F-9700-D96A-EFC4-FAD9D56A11CB}" name="Ondřej Šmíd" initials="OŠ" userId="T9+MShvH3dxCtZXllaIdkt/nkxVOZLjXyOQNEVxSdCk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2C1"/>
    <a:srgbClr val="183271"/>
    <a:srgbClr val="B97F05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B7FE8-96E4-4F44-843C-5E4A984C0E02}" v="4" dt="2025-02-17T21:07:33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6" autoAdjust="0"/>
    <p:restoredTop sz="94707" autoAdjust="0"/>
  </p:normalViewPr>
  <p:slideViewPr>
    <p:cSldViewPr snapToGrid="0" snapToObjects="1">
      <p:cViewPr varScale="1">
        <p:scale>
          <a:sx n="73" d="100"/>
          <a:sy n="73" d="100"/>
        </p:scale>
        <p:origin x="208" y="1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microsoft.com/office/2016/11/relationships/changesInfo" Target="changesInfos/changesInfo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Šmíd" userId="T9+MShvH3dxCtZXllaIdkt/nkxVOZLjXyOQNEVxSdCk=" providerId="None" clId="Web-{87BB7FE8-96E4-4F44-843C-5E4A984C0E02}"/>
    <pc:docChg chg="mod">
      <pc:chgData name="Ondřej Šmíd" userId="T9+MShvH3dxCtZXllaIdkt/nkxVOZLjXyOQNEVxSdCk=" providerId="None" clId="Web-{87BB7FE8-96E4-4F44-843C-5E4A984C0E02}" dt="2025-02-17T21:05:56.916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F1074-D74A-C54A-B92A-A5F9B20822A6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28021-88B5-4344-B1EA-736661345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82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93F0F-9B84-411F-A57C-91E3793EAE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6512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B2D868-8EFF-4FB9-8F8C-CF8F3E1C7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vložte místo a datum</a:t>
            </a:r>
          </a:p>
        </p:txBody>
      </p:sp>
    </p:spTree>
    <p:extLst>
      <p:ext uri="{BB962C8B-B14F-4D97-AF65-F5344CB8AC3E}">
        <p14:creationId xmlns:p14="http://schemas.microsoft.com/office/powerpoint/2010/main" val="275366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uhý snímek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5" y="2160000"/>
            <a:ext cx="3670069" cy="23112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1350000"/>
            <a:ext cx="7776000" cy="540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nadpis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26.11.2025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28B78CC5-8B66-411B-8A63-0553BFA50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4005" y="2160002"/>
            <a:ext cx="3670069" cy="2311199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text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0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uhý snímek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160000"/>
            <a:ext cx="6436174" cy="23112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1350000"/>
            <a:ext cx="6436174" cy="540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nadpis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26.11.2025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263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80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5" y="4322192"/>
            <a:ext cx="7703999" cy="524311"/>
          </a:xfrm>
        </p:spPr>
        <p:txBody>
          <a:bodyPr anchor="t">
            <a:normAutofit/>
          </a:bodyPr>
          <a:lstStyle>
            <a:lvl1pPr algn="ctr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26.11.2025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7" name="Zástupný obsah 7">
            <a:extLst>
              <a:ext uri="{FF2B5EF4-FFF2-40B4-BE49-F238E27FC236}">
                <a16:creationId xmlns:a16="http://schemas.microsoft.com/office/drawing/2014/main" id="{16DE1DF7-3679-164F-AEE0-F9AEA8D2A3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10001"/>
            <a:ext cx="9144000" cy="3317582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</p:txBody>
      </p:sp>
    </p:spTree>
    <p:extLst>
      <p:ext uri="{BB962C8B-B14F-4D97-AF65-F5344CB8AC3E}">
        <p14:creationId xmlns:p14="http://schemas.microsoft.com/office/powerpoint/2010/main" val="124635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ruhý snímek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5" y="2160000"/>
            <a:ext cx="3670069" cy="23112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1350000"/>
            <a:ext cx="7776000" cy="540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nadpis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26.11.2025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28B78CC5-8B66-411B-8A63-0553BFA50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4005" y="2160002"/>
            <a:ext cx="3670069" cy="2311199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text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5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160000"/>
            <a:ext cx="3240000" cy="24300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26.11.2025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3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25D78E-3252-4FF9-89B2-171022852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1350000"/>
            <a:ext cx="3240000" cy="675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nadpis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E536E48-F043-2E48-A951-91A381DA93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64000" y="810000"/>
            <a:ext cx="4680000" cy="4347000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</p:txBody>
      </p:sp>
    </p:spTree>
    <p:extLst>
      <p:ext uri="{BB962C8B-B14F-4D97-AF65-F5344CB8AC3E}">
        <p14:creationId xmlns:p14="http://schemas.microsoft.com/office/powerpoint/2010/main" val="302872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8000" y="2160000"/>
            <a:ext cx="3240000" cy="24300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26.11.2025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3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25D78E-3252-4FF9-89B2-171022852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8000" y="1350000"/>
            <a:ext cx="3240000" cy="6750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nadpis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A83D35-E348-9B4C-8E03-4DF28D1E0C9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10000"/>
            <a:ext cx="4680000" cy="4347000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65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elk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26.11.2025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7" name="Zástupný obsah 7">
            <a:extLst>
              <a:ext uri="{FF2B5EF4-FFF2-40B4-BE49-F238E27FC236}">
                <a16:creationId xmlns:a16="http://schemas.microsoft.com/office/drawing/2014/main" id="{A6EB3056-609E-8544-A298-15F20C98996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10000"/>
            <a:ext cx="9144000" cy="4347000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</p:txBody>
      </p:sp>
    </p:spTree>
    <p:extLst>
      <p:ext uri="{BB962C8B-B14F-4D97-AF65-F5344CB8AC3E}">
        <p14:creationId xmlns:p14="http://schemas.microsoft.com/office/powerpoint/2010/main" val="190154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000" y="3240000"/>
            <a:ext cx="6840000" cy="810000"/>
          </a:xfrm>
        </p:spPr>
        <p:txBody>
          <a:bodyPr anchor="ctr">
            <a:normAutofit/>
          </a:bodyPr>
          <a:lstStyle>
            <a:lvl1pPr algn="ctr"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jméno a příjmení, funkci </a:t>
            </a:r>
            <a:br>
              <a:rPr lang="cs-CZ" dirty="0"/>
            </a:br>
            <a:r>
              <a:rPr lang="cs-CZ" dirty="0"/>
              <a:t>a kontakt na prezentujícího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6000" y="1485000"/>
            <a:ext cx="6840000" cy="14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název prezentace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26.11.2025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41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BEEB34-1AE3-9548-96DD-67FF3965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7B4E4E-6CA1-8649-A305-0B58A16B4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3EA266-197F-654F-9407-85739458A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C0E4-812B-304E-B187-27242D22869D}" type="datetime1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1B2762-260E-184D-BA40-349C5F30F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247755-DB8B-024A-AAAA-3358B177A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4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2" r:id="rId2"/>
    <p:sldLayoutId id="2147483766" r:id="rId3"/>
    <p:sldLayoutId id="2147483760" r:id="rId4"/>
    <p:sldLayoutId id="2147483767" r:id="rId5"/>
    <p:sldLayoutId id="2147483761" r:id="rId6"/>
    <p:sldLayoutId id="2147483762" r:id="rId7"/>
    <p:sldLayoutId id="2147483763" r:id="rId8"/>
    <p:sldLayoutId id="2147483764" r:id="rId9"/>
  </p:sldLayoutIdLst>
  <p:hf sldNum="0" hdr="0" ftr="0" dt="0"/>
  <p:txStyles>
    <p:titleStyle>
      <a:lvl1pPr algn="l" defTabSz="91439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8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5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2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ita-ieep.cz/projekty/atraktiv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mobilita-ieep.cz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dopravamobilita" TargetMode="External"/><Relationship Id="rId4" Type="http://schemas.openxmlformats.org/officeDocument/2006/relationships/hyperlink" Target="http://www.ieep.cz/en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50000" t="20073" r="10067" b="54337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445062" y="1850311"/>
            <a:ext cx="8253876" cy="1442877"/>
          </a:xfrm>
        </p:spPr>
        <p:txBody>
          <a:bodyPr anchor="ctr">
            <a:normAutofit/>
          </a:bodyPr>
          <a:lstStyle/>
          <a:p>
            <a:r>
              <a:rPr lang="cs-CZ" sz="3200" cap="all" dirty="0">
                <a:latin typeface="Montserrat" panose="00000500000000000000" pitchFamily="2" charset="-18"/>
              </a:rPr>
              <a:t>Plánované aktivity pro rok 2026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445062" y="3649508"/>
            <a:ext cx="8253875" cy="882032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charset="-18"/>
              </a:rPr>
              <a:t>27.11. 2025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52" y="514219"/>
            <a:ext cx="2623658" cy="836186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6C88C61E-206C-B246-A993-249BCF06C06F}"/>
              </a:ext>
            </a:extLst>
          </p:cNvPr>
          <p:cNvGrpSpPr/>
          <p:nvPr/>
        </p:nvGrpSpPr>
        <p:grpSpPr>
          <a:xfrm>
            <a:off x="0" y="4425433"/>
            <a:ext cx="9144000" cy="718068"/>
            <a:chOff x="0" y="4425433"/>
            <a:chExt cx="9144000" cy="718068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92DC4EE-158B-FF44-9314-EB76EC4551D5}"/>
                </a:ext>
              </a:extLst>
            </p:cNvPr>
            <p:cNvSpPr/>
            <p:nvPr/>
          </p:nvSpPr>
          <p:spPr>
            <a:xfrm>
              <a:off x="0" y="4425433"/>
              <a:ext cx="9144000" cy="718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2">
              <a:extLst>
                <a:ext uri="{FF2B5EF4-FFF2-40B4-BE49-F238E27FC236}">
                  <a16:creationId xmlns:a16="http://schemas.microsoft.com/office/drawing/2014/main" id="{2444D4B7-E239-4340-B79E-36E49E045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74" y="4545909"/>
              <a:ext cx="2031152" cy="45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5">
              <a:extLst>
                <a:ext uri="{FF2B5EF4-FFF2-40B4-BE49-F238E27FC236}">
                  <a16:creationId xmlns:a16="http://schemas.microsoft.com/office/drawing/2014/main" id="{255D39B5-A4AF-FA4A-BA80-AC2C45EDC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299" y="4657293"/>
              <a:ext cx="2057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1" descr="C:\Users\hana.bruhova\AppData\Local\Microsoft\Windows\INetCache\Content.Word\logo_TACR_zakl.png">
              <a:extLst>
                <a:ext uri="{FF2B5EF4-FFF2-40B4-BE49-F238E27FC236}">
                  <a16:creationId xmlns:a16="http://schemas.microsoft.com/office/drawing/2014/main" id="{2B713F15-C635-BA4F-BC29-6A1C8FC72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49" y="4504893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256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720000" y="2160000"/>
            <a:ext cx="7671524" cy="2311200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50000"/>
              </a:lnSpc>
              <a:spcBef>
                <a:spcPct val="0"/>
              </a:spcBef>
            </a:pP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Dokončení Aktivity 1 a 2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Specializovaná databáze opatření ke zvýšení atraktivity VHD</a:t>
            </a:r>
            <a:b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dokončení a grafická finalizace databáze příkladů dobré praxe z ČR i ze zahraničí</a:t>
            </a:r>
            <a:b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finalizace interaktivní mapy</a:t>
            </a:r>
            <a:b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bude </a:t>
            </a: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zveřejněna k volnému využití všem zájemcům na webu projektu</a:t>
            </a:r>
            <a:br>
              <a:rPr lang="cs-CZ" altLang="cs-CZ" sz="14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altLang="cs-CZ" sz="1400" b="1" dirty="0">
                <a:solidFill>
                  <a:srgbClr val="1EA2C1"/>
                </a:solidFill>
                <a:latin typeface="Roboto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https://www.mobilita-ieep.cz/projekty/atraktiv/</a:t>
            </a:r>
            <a:br>
              <a:rPr lang="cs-CZ" altLang="cs-CZ" sz="1400" b="1" dirty="0">
                <a:solidFill>
                  <a:srgbClr val="52C2CC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endParaRPr lang="cs-CZ" sz="1600" i="1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Databáze opatření s interaktivní mapou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Plánované aktivity pro rok 2026</a:t>
            </a:r>
            <a:endParaRPr lang="cs-CZ" sz="1800" i="1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7584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40327" y="2159999"/>
            <a:ext cx="7851197" cy="278607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dokončení odborných článků a zaslání do recenzního řízení</a:t>
            </a:r>
            <a:br>
              <a:rPr lang="cs-CZ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prezentace výsledků na webových stránkách projektu</a:t>
            </a:r>
            <a:br>
              <a:rPr lang="cs-CZ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endParaRPr lang="cs-CZ" sz="16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Analýza poptávkové strany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Plánované aktivity pro rok 2026</a:t>
            </a:r>
            <a:endParaRPr lang="cs-CZ" sz="1800" i="1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3206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40327" y="2159999"/>
            <a:ext cx="7851197" cy="2786073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ct val="0"/>
              </a:spcBef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Finalizace vyhodnocení prostřednictvím MAMCA analýzy – pohledy všech zainteresovaných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stakeholderů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: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uživatelů VHD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neuživatelů VHD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objednatelů VHD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provozovatelů VHD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prezentace výsledků analýzy a příprava odborného článku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endParaRPr lang="cs-CZ" sz="14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 fontScale="92500"/>
          </a:bodyPr>
          <a:lstStyle/>
          <a:p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Multi</a:t>
            </a: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</a:t>
            </a:r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actor</a:t>
            </a: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</a:t>
            </a:r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multi</a:t>
            </a: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</a:t>
            </a:r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criteria</a:t>
            </a: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</a:t>
            </a:r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analysis</a:t>
            </a: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(MAMCA)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Plánované aktivity pro rok 2026</a:t>
            </a:r>
            <a:endParaRPr lang="cs-CZ" sz="1800" i="1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9005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40327" y="2159999"/>
            <a:ext cx="7851197" cy="2786073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ct val="0"/>
              </a:spcBef>
            </a:pP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Pokračování v tvorbě metodiky a její finalizace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oponentní řízení – ze strany aplikačního garanta a zástupců budoucích uživatelů výstupů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certifikace metodiky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volně k dispozici zájemcům a uživatelům (6/2025)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endParaRPr lang="cs-CZ" sz="14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607513" y="1008345"/>
            <a:ext cx="7784012" cy="881655"/>
          </a:xfrm>
        </p:spPr>
        <p:txBody>
          <a:bodyPr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Tvorba metodiky a doporučení pro strategické a koncepční materiály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Plánované aktivity pro rok 2026</a:t>
            </a:r>
            <a:endParaRPr lang="cs-CZ" sz="1800" i="1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5927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40327" y="2159999"/>
            <a:ext cx="7851197" cy="2983501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ct val="0"/>
              </a:spcBef>
            </a:pPr>
            <a:r>
              <a:rPr lang="cs-CZ" sz="1400" dirty="0">
                <a:solidFill>
                  <a:srgbClr val="1EA2C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Doporučení pro strategické a koncepční materiály, zejména pro:</a:t>
            </a:r>
            <a:br>
              <a:rPr lang="cs-CZ" sz="1400" dirty="0">
                <a:solidFill>
                  <a:srgbClr val="1EA2C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Dopravní politiku ČR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Koncepci městské a aktivní mobility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Koncepci veřejné dopravy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Plány udržitelné městské mobility (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SUMPs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)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Integrované plány rozvoje dopravy krajů a měst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Závěrečný workshop – představení a diskuse výsledků (metodika, specializovaná databáze, online mapa)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endParaRPr lang="cs-CZ" sz="14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607513" y="1008345"/>
            <a:ext cx="7784012" cy="881655"/>
          </a:xfrm>
        </p:spPr>
        <p:txBody>
          <a:bodyPr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Tvorba metodiky a doporučení pro strategické a koncepční materiály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Plánované aktivity pro rok 2026</a:t>
            </a:r>
            <a:endParaRPr lang="cs-CZ" sz="1800" i="1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4506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40327" y="2159999"/>
            <a:ext cx="7851197" cy="2786073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50000"/>
              </a:lnSpc>
              <a:spcBef>
                <a:spcPct val="0"/>
              </a:spcBef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Řešitelský tým se pro rok 2026 zaměří na: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dokončení a zpracování databáze opatření s interaktivní mapou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finalizaci metodiky, její oponentní řízení a certifikaci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tvorbu doporučení pro strategické a koncepční materiály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finalizaci odborných článků a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mamca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 analýzy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informování o průběhu a prezentaci projektu na webových stránkách, sociálních sítích, závěrečný workshop projektu</a:t>
            </a: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Shrnutí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Plánované aktivity pro rok 2026</a:t>
            </a:r>
            <a:endParaRPr lang="cs-CZ" sz="1800" i="1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8067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0000" t="20073" r="10067" b="49977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720BDC-1257-4930-8D75-4B7B3A175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999" y="2832916"/>
            <a:ext cx="6840000" cy="1552787"/>
          </a:xfrm>
        </p:spPr>
        <p:txBody>
          <a:bodyPr anchor="ctr">
            <a:no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Ing. Lucie Vávrová, Ph.D.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Výzkumný tým Doprava a mobilita IEEP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00" dirty="0">
                <a:latin typeface="Lora" pitchFamily="2" charset="-18"/>
              </a:rPr>
            </a:br>
            <a:r>
              <a:rPr lang="cs-CZ" sz="1100" dirty="0" err="1">
                <a:latin typeface="Lora" pitchFamily="2" charset="-18"/>
              </a:rPr>
              <a:t>lucie.vavrova@ujep.cz</a:t>
            </a:r>
            <a:br>
              <a:rPr lang="cs-CZ" sz="11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  <a:hlinkClick r:id="rId3"/>
              </a:rPr>
              <a:t>www.mobilita-ieep.cz</a:t>
            </a:r>
            <a:r>
              <a:rPr lang="cs-CZ" sz="1100" dirty="0">
                <a:latin typeface="Lora" pitchFamily="2" charset="-18"/>
              </a:rPr>
              <a:t> </a:t>
            </a:r>
            <a:br>
              <a:rPr lang="cs-CZ" sz="11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  <a:hlinkClick r:id="rId4"/>
              </a:rPr>
              <a:t>http://www.ieep.cz/en</a:t>
            </a:r>
            <a:r>
              <a:rPr lang="cs-CZ" sz="1100" dirty="0">
                <a:latin typeface="Lora" pitchFamily="2" charset="-18"/>
              </a:rPr>
              <a:t> </a:t>
            </a:r>
            <a:br>
              <a:rPr lang="cs-CZ" sz="11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</a:rPr>
              <a:t>FB: </a:t>
            </a:r>
            <a:r>
              <a:rPr lang="cs-CZ" sz="1100" dirty="0">
                <a:latin typeface="Lora" pitchFamily="2" charset="-18"/>
                <a:hlinkClick r:id="rId5"/>
              </a:rPr>
              <a:t>https://www.facebook.com/dopravamobilita</a:t>
            </a:r>
            <a:br>
              <a:rPr lang="cs-CZ" sz="1200" dirty="0">
                <a:latin typeface="Lora" pitchFamily="2" charset="-18"/>
              </a:rPr>
            </a:br>
            <a:br>
              <a:rPr lang="cs-CZ" sz="1200" dirty="0">
                <a:latin typeface="Lora" pitchFamily="2" charset="-18"/>
              </a:rPr>
            </a:br>
            <a:r>
              <a:rPr lang="cs-CZ" sz="1200" dirty="0">
                <a:latin typeface="Lora" pitchFamily="2" charset="-18"/>
              </a:rPr>
              <a:t>Projekt CL01000190 „Možnosti ČR zvyšování atraktivity užívání veřejné hromadné dopravy“ je řešen  s finanční podporou TAČR</a:t>
            </a:r>
            <a:br>
              <a:rPr lang="cs-CZ" sz="1200" dirty="0">
                <a:latin typeface="Lora" pitchFamily="2" charset="-18"/>
              </a:rPr>
            </a:br>
            <a:endParaRPr lang="cs-CZ" sz="1200" dirty="0">
              <a:latin typeface="Lora" pitchFamily="2" charset="-18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2EA8A6BA-69B2-40A3-B4DD-341E2EA74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999" y="1683407"/>
            <a:ext cx="6840000" cy="1458000"/>
          </a:xfrm>
        </p:spPr>
        <p:txBody>
          <a:bodyPr anchor="ctr">
            <a:normAutofit/>
          </a:bodyPr>
          <a:lstStyle/>
          <a:p>
            <a:r>
              <a:rPr lang="cs-CZ" sz="3200" b="1" cap="all" dirty="0">
                <a:solidFill>
                  <a:schemeClr val="bg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152" y="514219"/>
            <a:ext cx="2623658" cy="836186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201F57B-BF12-AC45-B150-94C01618607E}"/>
              </a:ext>
            </a:extLst>
          </p:cNvPr>
          <p:cNvGrpSpPr/>
          <p:nvPr/>
        </p:nvGrpSpPr>
        <p:grpSpPr>
          <a:xfrm>
            <a:off x="0" y="4425433"/>
            <a:ext cx="9144000" cy="718068"/>
            <a:chOff x="0" y="4425433"/>
            <a:chExt cx="9144000" cy="718068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053F6FB-6E06-AC4C-8657-2BF574EDEAA9}"/>
                </a:ext>
              </a:extLst>
            </p:cNvPr>
            <p:cNvSpPr/>
            <p:nvPr/>
          </p:nvSpPr>
          <p:spPr>
            <a:xfrm>
              <a:off x="0" y="4425433"/>
              <a:ext cx="9144000" cy="718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2">
              <a:extLst>
                <a:ext uri="{FF2B5EF4-FFF2-40B4-BE49-F238E27FC236}">
                  <a16:creationId xmlns:a16="http://schemas.microsoft.com/office/drawing/2014/main" id="{421F96FA-0050-A94C-B406-CBF034908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74" y="4545909"/>
              <a:ext cx="2031152" cy="45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5">
              <a:extLst>
                <a:ext uri="{FF2B5EF4-FFF2-40B4-BE49-F238E27FC236}">
                  <a16:creationId xmlns:a16="http://schemas.microsoft.com/office/drawing/2014/main" id="{943861DA-E50D-754B-95A7-F3C8A5706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299" y="4657293"/>
              <a:ext cx="2057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1" descr="C:\Users\hana.bruhova\AppData\Local\Microsoft\Windows\INetCache\Content.Word\logo_TACR_zakl.png">
              <a:extLst>
                <a:ext uri="{FF2B5EF4-FFF2-40B4-BE49-F238E27FC236}">
                  <a16:creationId xmlns:a16="http://schemas.microsoft.com/office/drawing/2014/main" id="{C8F90F91-2082-CD41-8BAF-0DDE96943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49" y="4504893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76338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m_PowerPoint_prezentace_sablona" id="{03E2D353-5A30-3B49-BF09-5A6B27D5C8A6}" vid="{F70D7E82-594B-8345-BA24-F450579A11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Ltm_PowerPoint_prezentace_sablona</Template>
  <TotalTime>3434</TotalTime>
  <Words>435</Words>
  <Application>Microsoft Macintosh PowerPoint</Application>
  <PresentationFormat>Předvádění na obrazovce (16:9)</PresentationFormat>
  <Paragraphs>22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Calibri</vt:lpstr>
      <vt:lpstr>Montserrat</vt:lpstr>
      <vt:lpstr>Arial</vt:lpstr>
      <vt:lpstr>Roboto</vt:lpstr>
      <vt:lpstr>Lora</vt:lpstr>
      <vt:lpstr>Calibri Light</vt:lpstr>
      <vt:lpstr>Motiv Office</vt:lpstr>
      <vt:lpstr>Plánované aktivity pro rok 2026</vt:lpstr>
      <vt:lpstr>Dokončení Aktivity 1 a 2 - Specializovaná databáze opatření ke zvýšení atraktivity VHD - dokončení a grafická finalizace databáze příkladů dobré praxe z ČR i ze zahraničí - finalizace interaktivní mapy - bude zveřejněna k volnému využití všem zájemcům na webu projektu https://www.mobilita-ieep.cz/projekty/atraktiv/ </vt:lpstr>
      <vt:lpstr>- dokončení odborných článků a zaslání do recenzního řízení - prezentace výsledků na webových stránkách projektu </vt:lpstr>
      <vt:lpstr>Finalizace vyhodnocení prostřednictvím MAMCA analýzy – pohledy všech zainteresovaných stakeholderů: - uživatelů VHD - neuživatelů VHD - objednatelů VHD - provozovatelů VHD  - prezentace výsledků analýzy a příprava odborného článku  </vt:lpstr>
      <vt:lpstr>  Pokračování v tvorbě metodiky a její finalizace - oponentní řízení – ze strany aplikačního garanta a zástupců budoucích uživatelů výstupů - certifikace metodiky - volně k dispozici zájemcům a uživatelům (6/2025) </vt:lpstr>
      <vt:lpstr>Doporučení pro strategické a koncepční materiály, zejména pro: - Dopravní politiku ČR - Koncepci městské a aktivní mobility - Koncepci veřejné dopravy - Plány udržitelné městské mobility (SUMPs) - Integrované plány rozvoje dopravy krajů a měst  Závěrečný workshop – představení a diskuse výsledků (metodika, specializovaná databáze, online mapa) </vt:lpstr>
      <vt:lpstr>Řešitelský tým se pro rok 2026 zaměří na: - dokončení a zpracování databáze opatření s interaktivní mapou - finalizaci metodiky, její oponentní řízení a certifikaci - tvorbu doporučení pro strategické a koncepční materiály - finalizaci odborných článků a mamca analýzy - informování o průběhu a prezentaci projektu na webových stránkách, sociálních sítích, závěrečný workshop projektu</vt:lpstr>
      <vt:lpstr>Ing. Lucie Vávrová, Ph.D.  Výzkumný tým Doprava a mobilita IEEP   lucie.vavrova@ujep.cz www.mobilita-ieep.cz  http://www.ieep.cz/en  FB: https://www.facebook.com/dopravamobilita  Projekt CL01000190 „Možnosti ČR zvyšování atraktivity užívání veřejné hromadné dopravy“ je řešen  s finanční podporou TAČR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Alice Králiková</dc:creator>
  <cp:lastModifiedBy>Lucie Vávrová</cp:lastModifiedBy>
  <cp:revision>60</cp:revision>
  <dcterms:created xsi:type="dcterms:W3CDTF">2020-12-01T20:31:23Z</dcterms:created>
  <dcterms:modified xsi:type="dcterms:W3CDTF">2025-11-26T09:52:23Z</dcterms:modified>
</cp:coreProperties>
</file>